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67" r:id="rId15"/>
    <p:sldId id="274" r:id="rId16"/>
    <p:sldId id="270" r:id="rId17"/>
    <p:sldId id="273" r:id="rId18"/>
  </p:sldIdLst>
  <p:sldSz cx="18288000" cy="10287000"/>
  <p:notesSz cx="6858000" cy="9144000"/>
  <p:embeddedFontLst>
    <p:embeddedFont>
      <p:font typeface="Helvetica World" panose="020B0604020202020204" charset="-128"/>
      <p:regular r:id="rId19"/>
    </p:embeddedFont>
    <p:embeddedFont>
      <p:font typeface="Helvetica World Bold" panose="020B0604020202020204" charset="-128"/>
      <p:regular r:id="rId20"/>
    </p:embeddedFont>
    <p:embeddedFont>
      <p:font typeface="Helvetica World Bold Italics" panose="020B0604020202020204" charset="-128"/>
      <p:regular r:id="rId21"/>
    </p:embeddedFont>
    <p:embeddedFont>
      <p:font typeface="Calibri" panose="020F0502020204030204" pitchFamily="34" charset="0"/>
      <p:regular r:id="rId22"/>
      <p:bold r:id="rId23"/>
      <p:italic r:id="rId24"/>
      <p:boldItalic r:id="rId25"/>
    </p:embeddedFont>
    <p:embeddedFont>
      <p:font typeface="Montserrat" panose="00000500000000000000" pitchFamily="50" charset="0"/>
      <p:regular r:id="rId26"/>
      <p:bold r:id="rId27"/>
      <p:italic r:id="rId28"/>
      <p:boldItalic r:id="rId29"/>
    </p:embeddedFont>
    <p:embeddedFont>
      <p:font typeface="Montserrat Alternates Light" panose="00000400000000000000" pitchFamily="50" charset="0"/>
      <p:regular r:id="rId30"/>
      <p:italic r:id="rId31"/>
    </p:embeddedFont>
    <p:embeddedFont>
      <p:font typeface="Montserrat Bold" panose="020B0604020202020204" charset="0"/>
      <p:regular r:id="rId32"/>
    </p:embeddedFont>
    <p:embeddedFont>
      <p:font typeface="Montserrat Bold Italics" panose="020B0604020202020204" charset="0"/>
      <p:regular r:id="rId33"/>
    </p:embeddedFont>
    <p:embeddedFont>
      <p:font typeface="Montserrat Italics" panose="020B0604020202020204" charset="0"/>
      <p:regular r:id="rId34"/>
    </p:embeddedFont>
    <p:embeddedFont>
      <p:font typeface="Noto Sans" panose="020B0502040504020204" pitchFamily="34" charset="0"/>
      <p:regular r:id="rId35"/>
      <p:bold r:id="rId36"/>
      <p:italic r:id="rId37"/>
      <p:boldItalic r:id="rId38"/>
    </p:embeddedFont>
    <p:embeddedFont>
      <p:font typeface="Noto Sans Bold" panose="020B0802040504020204" charset="0"/>
      <p:regular r:id="rId39"/>
    </p:embeddedFont>
    <p:embeddedFont>
      <p:font typeface="Noto Sans Italics" panose="020B0604020202020204" charset="0"/>
      <p:regular r:id="rId40"/>
    </p:embeddedFont>
    <p:embeddedFont>
      <p:font typeface="Paytone One" panose="020B0604020202020204" charset="0"/>
      <p:regular r:id="rId41"/>
    </p:embeddedFont>
    <p:embeddedFont>
      <p:font typeface="Segoe UI Black" panose="020B0A02040204020203" pitchFamily="34" charset="0"/>
      <p:bold r:id="rId42"/>
      <p:boldItalic r:id="rId43"/>
    </p:embeddedFont>
    <p:embeddedFont>
      <p:font typeface="Telegraf" panose="020B0604020202020204" charset="0"/>
      <p:regular r:id="rId44"/>
    </p:embeddedFont>
    <p:embeddedFont>
      <p:font typeface="Telegraf Medium" panose="020B0604020202020204" charset="0"/>
      <p:regular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3" d="100"/>
          <a:sy n="43" d="100"/>
        </p:scale>
        <p:origin x="740"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8.fntdata"/><Relationship Id="rId39" Type="http://schemas.openxmlformats.org/officeDocument/2006/relationships/font" Target="fonts/font21.fntdata"/><Relationship Id="rId21" Type="http://schemas.openxmlformats.org/officeDocument/2006/relationships/font" Target="fonts/font3.fntdata"/><Relationship Id="rId34" Type="http://schemas.openxmlformats.org/officeDocument/2006/relationships/font" Target="fonts/font16.fntdata"/><Relationship Id="rId42" Type="http://schemas.openxmlformats.org/officeDocument/2006/relationships/font" Target="fonts/font24.fntdata"/><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11.fntdata"/><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font" Target="fonts/font14.fntdata"/><Relationship Id="rId37" Type="http://schemas.openxmlformats.org/officeDocument/2006/relationships/font" Target="fonts/font19.fntdata"/><Relationship Id="rId40" Type="http://schemas.openxmlformats.org/officeDocument/2006/relationships/font" Target="fonts/font22.fntdata"/><Relationship Id="rId45" Type="http://schemas.openxmlformats.org/officeDocument/2006/relationships/font" Target="fonts/font2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font" Target="fonts/font18.fntdata"/><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font" Target="fonts/font13.fntdata"/><Relationship Id="rId44" Type="http://schemas.openxmlformats.org/officeDocument/2006/relationships/font" Target="fonts/font2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font" Target="fonts/font17.fntdata"/><Relationship Id="rId43" Type="http://schemas.openxmlformats.org/officeDocument/2006/relationships/font" Target="fonts/font25.fntdata"/><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openxmlformats.org/officeDocument/2006/relationships/font" Target="fonts/font15.fntdata"/><Relationship Id="rId38" Type="http://schemas.openxmlformats.org/officeDocument/2006/relationships/font" Target="fonts/font20.fntdata"/><Relationship Id="rId46" Type="http://schemas.openxmlformats.org/officeDocument/2006/relationships/presProps" Target="presProps.xml"/><Relationship Id="rId20" Type="http://schemas.openxmlformats.org/officeDocument/2006/relationships/font" Target="fonts/font2.fntdata"/><Relationship Id="rId41" Type="http://schemas.openxmlformats.org/officeDocument/2006/relationships/font" Target="fonts/font23.fntdata"/><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sv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slides/_rels/slide12.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sv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1.svg"/><Relationship Id="rId7" Type="http://schemas.openxmlformats.org/officeDocument/2006/relationships/image" Target="../media/image26.sv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3.sv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1.svg"/><Relationship Id="rId7" Type="http://schemas.openxmlformats.org/officeDocument/2006/relationships/image" Target="../media/image29.jpe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3.sv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3.sv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23.sv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1.svg"/><Relationship Id="rId7" Type="http://schemas.openxmlformats.org/officeDocument/2006/relationships/image" Target="../media/image33.jpe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23.svg"/><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grpSp>
        <p:nvGrpSpPr>
          <p:cNvPr id="2" name="Group 2"/>
          <p:cNvGrpSpPr/>
          <p:nvPr/>
        </p:nvGrpSpPr>
        <p:grpSpPr>
          <a:xfrm>
            <a:off x="4409081" y="515471"/>
            <a:ext cx="9469839" cy="814592"/>
            <a:chOff x="0" y="0"/>
            <a:chExt cx="2494114" cy="214543"/>
          </a:xfrm>
        </p:grpSpPr>
        <p:sp>
          <p:nvSpPr>
            <p:cNvPr id="3" name="Freeform 3"/>
            <p:cNvSpPr/>
            <p:nvPr/>
          </p:nvSpPr>
          <p:spPr>
            <a:xfrm>
              <a:off x="0" y="0"/>
              <a:ext cx="2494114" cy="214543"/>
            </a:xfrm>
            <a:custGeom>
              <a:avLst/>
              <a:gdLst/>
              <a:ahLst/>
              <a:cxnLst/>
              <a:rect l="l" t="t" r="r" b="b"/>
              <a:pathLst>
                <a:path w="2494114" h="214543">
                  <a:moveTo>
                    <a:pt x="81753" y="0"/>
                  </a:moveTo>
                  <a:lnTo>
                    <a:pt x="2412360" y="0"/>
                  </a:lnTo>
                  <a:cubicBezTo>
                    <a:pt x="2457512" y="0"/>
                    <a:pt x="2494114" y="36602"/>
                    <a:pt x="2494114" y="81753"/>
                  </a:cubicBezTo>
                  <a:lnTo>
                    <a:pt x="2494114" y="132789"/>
                  </a:lnTo>
                  <a:cubicBezTo>
                    <a:pt x="2494114" y="177940"/>
                    <a:pt x="2457512" y="214543"/>
                    <a:pt x="2412360" y="214543"/>
                  </a:cubicBezTo>
                  <a:lnTo>
                    <a:pt x="81753" y="214543"/>
                  </a:lnTo>
                  <a:cubicBezTo>
                    <a:pt x="36602" y="214543"/>
                    <a:pt x="0" y="177940"/>
                    <a:pt x="0" y="132789"/>
                  </a:cubicBezTo>
                  <a:lnTo>
                    <a:pt x="0" y="81753"/>
                  </a:lnTo>
                  <a:cubicBezTo>
                    <a:pt x="0" y="36602"/>
                    <a:pt x="36602" y="0"/>
                    <a:pt x="81753" y="0"/>
                  </a:cubicBezTo>
                  <a:close/>
                </a:path>
              </a:pathLst>
            </a:custGeom>
            <a:ln w="38100" cap="rnd">
              <a:solidFill>
                <a:srgbClr val="101B40"/>
              </a:solidFill>
              <a:prstDash val="solid"/>
              <a:round/>
            </a:ln>
          </p:spPr>
        </p:sp>
        <p:sp>
          <p:nvSpPr>
            <p:cNvPr id="4" name="TextBox 4"/>
            <p:cNvSpPr txBox="1"/>
            <p:nvPr/>
          </p:nvSpPr>
          <p:spPr>
            <a:xfrm>
              <a:off x="0" y="-38100"/>
              <a:ext cx="2494114" cy="252643"/>
            </a:xfrm>
            <a:prstGeom prst="rect">
              <a:avLst/>
            </a:prstGeom>
          </p:spPr>
          <p:txBody>
            <a:bodyPr lIns="50800" tIns="50800" rIns="50800" bIns="50800" rtlCol="0" anchor="ctr"/>
            <a:lstStyle/>
            <a:p>
              <a:pPr algn="ctr">
                <a:lnSpc>
                  <a:spcPts val="2871"/>
                </a:lnSpc>
              </a:pPr>
              <a:endParaRPr/>
            </a:p>
          </p:txBody>
        </p:sp>
      </p:grpSp>
      <p:grpSp>
        <p:nvGrpSpPr>
          <p:cNvPr id="5" name="Group 5"/>
          <p:cNvGrpSpPr/>
          <p:nvPr/>
        </p:nvGrpSpPr>
        <p:grpSpPr>
          <a:xfrm>
            <a:off x="4541120" y="630515"/>
            <a:ext cx="1464022" cy="588932"/>
            <a:chOff x="0" y="0"/>
            <a:chExt cx="385586" cy="155110"/>
          </a:xfrm>
        </p:grpSpPr>
        <p:sp>
          <p:nvSpPr>
            <p:cNvPr id="6" name="Freeform 6"/>
            <p:cNvSpPr/>
            <p:nvPr/>
          </p:nvSpPr>
          <p:spPr>
            <a:xfrm>
              <a:off x="0" y="0"/>
              <a:ext cx="385586" cy="155110"/>
            </a:xfrm>
            <a:custGeom>
              <a:avLst/>
              <a:gdLst/>
              <a:ahLst/>
              <a:cxnLst/>
              <a:rect l="l" t="t" r="r" b="b"/>
              <a:pathLst>
                <a:path w="385586" h="155110">
                  <a:moveTo>
                    <a:pt x="77555" y="0"/>
                  </a:moveTo>
                  <a:lnTo>
                    <a:pt x="308031" y="0"/>
                  </a:lnTo>
                  <a:cubicBezTo>
                    <a:pt x="350864" y="0"/>
                    <a:pt x="385586" y="34722"/>
                    <a:pt x="385586" y="77555"/>
                  </a:cubicBezTo>
                  <a:lnTo>
                    <a:pt x="385586" y="77555"/>
                  </a:lnTo>
                  <a:cubicBezTo>
                    <a:pt x="385586" y="120387"/>
                    <a:pt x="350864" y="155110"/>
                    <a:pt x="308031" y="155110"/>
                  </a:cubicBezTo>
                  <a:lnTo>
                    <a:pt x="77555" y="155110"/>
                  </a:lnTo>
                  <a:cubicBezTo>
                    <a:pt x="34722" y="155110"/>
                    <a:pt x="0" y="120387"/>
                    <a:pt x="0" y="77555"/>
                  </a:cubicBezTo>
                  <a:lnTo>
                    <a:pt x="0" y="77555"/>
                  </a:lnTo>
                  <a:cubicBezTo>
                    <a:pt x="0" y="34722"/>
                    <a:pt x="34722" y="0"/>
                    <a:pt x="77555" y="0"/>
                  </a:cubicBezTo>
                  <a:close/>
                </a:path>
              </a:pathLst>
            </a:custGeom>
            <a:solidFill>
              <a:srgbClr val="101B40"/>
            </a:solidFill>
            <a:ln cap="rnd">
              <a:noFill/>
              <a:prstDash val="solid"/>
              <a:round/>
            </a:ln>
          </p:spPr>
        </p:sp>
        <p:sp>
          <p:nvSpPr>
            <p:cNvPr id="7" name="TextBox 7"/>
            <p:cNvSpPr txBox="1"/>
            <p:nvPr/>
          </p:nvSpPr>
          <p:spPr>
            <a:xfrm>
              <a:off x="0" y="-38100"/>
              <a:ext cx="385586" cy="193210"/>
            </a:xfrm>
            <a:prstGeom prst="rect">
              <a:avLst/>
            </a:prstGeom>
          </p:spPr>
          <p:txBody>
            <a:bodyPr lIns="50800" tIns="50800" rIns="50800" bIns="50800" rtlCol="0" anchor="ctr"/>
            <a:lstStyle/>
            <a:p>
              <a:pPr algn="ctr">
                <a:lnSpc>
                  <a:spcPts val="2871"/>
                </a:lnSpc>
              </a:pPr>
              <a:endParaRPr/>
            </a:p>
          </p:txBody>
        </p:sp>
      </p:grpSp>
      <p:grpSp>
        <p:nvGrpSpPr>
          <p:cNvPr id="8" name="Group 8"/>
          <p:cNvGrpSpPr/>
          <p:nvPr/>
        </p:nvGrpSpPr>
        <p:grpSpPr>
          <a:xfrm>
            <a:off x="14679019" y="0"/>
            <a:ext cx="4264059" cy="10287000"/>
            <a:chOff x="0" y="0"/>
            <a:chExt cx="1123044" cy="2709333"/>
          </a:xfrm>
        </p:grpSpPr>
        <p:sp>
          <p:nvSpPr>
            <p:cNvPr id="9" name="Freeform 9"/>
            <p:cNvSpPr/>
            <p:nvPr/>
          </p:nvSpPr>
          <p:spPr>
            <a:xfrm>
              <a:off x="0" y="0"/>
              <a:ext cx="1123044" cy="2709333"/>
            </a:xfrm>
            <a:custGeom>
              <a:avLst/>
              <a:gdLst/>
              <a:ahLst/>
              <a:cxnLst/>
              <a:rect l="l" t="t" r="r" b="b"/>
              <a:pathLst>
                <a:path w="1123044" h="2709333">
                  <a:moveTo>
                    <a:pt x="92597" y="0"/>
                  </a:moveTo>
                  <a:lnTo>
                    <a:pt x="1030448" y="0"/>
                  </a:lnTo>
                  <a:cubicBezTo>
                    <a:pt x="1081587" y="0"/>
                    <a:pt x="1123044" y="41457"/>
                    <a:pt x="1123044" y="92597"/>
                  </a:cubicBezTo>
                  <a:lnTo>
                    <a:pt x="1123044" y="2616737"/>
                  </a:lnTo>
                  <a:cubicBezTo>
                    <a:pt x="1123044" y="2667876"/>
                    <a:pt x="1081587" y="2709333"/>
                    <a:pt x="1030448" y="2709333"/>
                  </a:cubicBezTo>
                  <a:lnTo>
                    <a:pt x="92597" y="2709333"/>
                  </a:lnTo>
                  <a:cubicBezTo>
                    <a:pt x="41457" y="2709333"/>
                    <a:pt x="0" y="2667876"/>
                    <a:pt x="0" y="2616737"/>
                  </a:cubicBezTo>
                  <a:lnTo>
                    <a:pt x="0" y="92597"/>
                  </a:lnTo>
                  <a:cubicBezTo>
                    <a:pt x="0" y="41457"/>
                    <a:pt x="41457" y="0"/>
                    <a:pt x="92597" y="0"/>
                  </a:cubicBezTo>
                  <a:close/>
                </a:path>
              </a:pathLst>
            </a:custGeom>
            <a:solidFill>
              <a:srgbClr val="DCE2EB"/>
            </a:solidFill>
          </p:spPr>
        </p:sp>
        <p:sp>
          <p:nvSpPr>
            <p:cNvPr id="10" name="TextBox 10"/>
            <p:cNvSpPr txBox="1"/>
            <p:nvPr/>
          </p:nvSpPr>
          <p:spPr>
            <a:xfrm>
              <a:off x="0" y="-38100"/>
              <a:ext cx="1123044" cy="2747433"/>
            </a:xfrm>
            <a:prstGeom prst="rect">
              <a:avLst/>
            </a:prstGeom>
          </p:spPr>
          <p:txBody>
            <a:bodyPr lIns="50800" tIns="50800" rIns="50800" bIns="50800" rtlCol="0" anchor="ctr"/>
            <a:lstStyle/>
            <a:p>
              <a:pPr algn="ctr">
                <a:lnSpc>
                  <a:spcPts val="2591"/>
                </a:lnSpc>
              </a:pPr>
              <a:endParaRPr/>
            </a:p>
          </p:txBody>
        </p:sp>
      </p:grpSp>
      <p:sp>
        <p:nvSpPr>
          <p:cNvPr id="11" name="Freeform 11"/>
          <p:cNvSpPr/>
          <p:nvPr/>
        </p:nvSpPr>
        <p:spPr>
          <a:xfrm>
            <a:off x="16736419" y="677760"/>
            <a:ext cx="522881" cy="443415"/>
          </a:xfrm>
          <a:custGeom>
            <a:avLst/>
            <a:gdLst/>
            <a:ahLst/>
            <a:cxnLst/>
            <a:rect l="l" t="t" r="r" b="b"/>
            <a:pathLst>
              <a:path w="522881" h="443415">
                <a:moveTo>
                  <a:pt x="0" y="0"/>
                </a:moveTo>
                <a:lnTo>
                  <a:pt x="522881" y="0"/>
                </a:lnTo>
                <a:lnTo>
                  <a:pt x="522881" y="443415"/>
                </a:lnTo>
                <a:lnTo>
                  <a:pt x="0" y="443415"/>
                </a:lnTo>
                <a:lnTo>
                  <a:pt x="0" y="0"/>
                </a:lnTo>
                <a:close/>
              </a:path>
            </a:pathLst>
          </a:custGeom>
          <a:blipFill>
            <a:blip r:embed="rId2">
              <a:extLst>
                <a:ext uri="{96DAC541-7B7A-43D3-8B79-37D633B846F1}">
                  <asvg:svgBlip xmlns:asvg="http://schemas.microsoft.com/office/drawing/2016/SVG/main" r:embed="rId3"/>
                </a:ext>
              </a:extLst>
            </a:blip>
            <a:stretch>
              <a:fillRect l="-962406" r="-308968"/>
            </a:stretch>
          </a:blipFill>
        </p:spPr>
      </p:sp>
      <p:sp>
        <p:nvSpPr>
          <p:cNvPr id="12" name="Freeform 12"/>
          <p:cNvSpPr/>
          <p:nvPr/>
        </p:nvSpPr>
        <p:spPr>
          <a:xfrm>
            <a:off x="-538429" y="2314324"/>
            <a:ext cx="4574117" cy="9480035"/>
          </a:xfrm>
          <a:custGeom>
            <a:avLst/>
            <a:gdLst/>
            <a:ahLst/>
            <a:cxnLst/>
            <a:rect l="l" t="t" r="r" b="b"/>
            <a:pathLst>
              <a:path w="4574117" h="9480035">
                <a:moveTo>
                  <a:pt x="0" y="0"/>
                </a:moveTo>
                <a:lnTo>
                  <a:pt x="4574117" y="0"/>
                </a:lnTo>
                <a:lnTo>
                  <a:pt x="4574117" y="9480035"/>
                </a:lnTo>
                <a:lnTo>
                  <a:pt x="0" y="9480035"/>
                </a:lnTo>
                <a:lnTo>
                  <a:pt x="0" y="0"/>
                </a:lnTo>
                <a:close/>
              </a:path>
            </a:pathLst>
          </a:custGeom>
          <a:blipFill>
            <a:blip r:embed="rId4"/>
            <a:stretch>
              <a:fillRect/>
            </a:stretch>
          </a:blipFill>
        </p:spPr>
      </p:sp>
      <p:sp>
        <p:nvSpPr>
          <p:cNvPr id="13" name="TextBox 13"/>
          <p:cNvSpPr txBox="1"/>
          <p:nvPr/>
        </p:nvSpPr>
        <p:spPr>
          <a:xfrm>
            <a:off x="4441856" y="729745"/>
            <a:ext cx="1662550" cy="314925"/>
          </a:xfrm>
          <a:prstGeom prst="rect">
            <a:avLst/>
          </a:prstGeom>
        </p:spPr>
        <p:txBody>
          <a:bodyPr lIns="0" tIns="0" rIns="0" bIns="0" rtlCol="0" anchor="t">
            <a:spAutoFit/>
          </a:bodyPr>
          <a:lstStyle/>
          <a:p>
            <a:pPr marL="0" lvl="0" indent="0" algn="ctr">
              <a:lnSpc>
                <a:spcPts val="2591"/>
              </a:lnSpc>
              <a:spcBef>
                <a:spcPct val="0"/>
              </a:spcBef>
            </a:pPr>
            <a:r>
              <a:rPr lang="en-US" sz="1851" b="1" spc="3">
                <a:solidFill>
                  <a:srgbClr val="F1F1F1"/>
                </a:solidFill>
                <a:latin typeface="Montserrat Bold"/>
                <a:ea typeface="Montserrat Bold"/>
                <a:cs typeface="Montserrat Bold"/>
                <a:sym typeface="Montserrat Bold"/>
              </a:rPr>
              <a:t>HOME</a:t>
            </a:r>
          </a:p>
        </p:txBody>
      </p:sp>
      <p:sp>
        <p:nvSpPr>
          <p:cNvPr id="14" name="TextBox 14"/>
          <p:cNvSpPr txBox="1"/>
          <p:nvPr/>
        </p:nvSpPr>
        <p:spPr>
          <a:xfrm>
            <a:off x="6829803" y="731958"/>
            <a:ext cx="1907082" cy="314925"/>
          </a:xfrm>
          <a:prstGeom prst="rect">
            <a:avLst/>
          </a:prstGeom>
        </p:spPr>
        <p:txBody>
          <a:bodyPr lIns="0" tIns="0" rIns="0" bIns="0" rtlCol="0" anchor="t">
            <a:spAutoFit/>
          </a:bodyPr>
          <a:lstStyle/>
          <a:p>
            <a:pPr marL="0" lvl="0" indent="0" algn="ctr">
              <a:lnSpc>
                <a:spcPts val="2591"/>
              </a:lnSpc>
              <a:spcBef>
                <a:spcPct val="0"/>
              </a:spcBef>
            </a:pPr>
            <a:r>
              <a:rPr lang="en-US" sz="1851" spc="3">
                <a:solidFill>
                  <a:srgbClr val="101B40"/>
                </a:solidFill>
                <a:latin typeface="Montserrat"/>
                <a:ea typeface="Montserrat"/>
                <a:cs typeface="Montserrat"/>
                <a:sym typeface="Montserrat"/>
              </a:rPr>
              <a:t>ABOUT</a:t>
            </a:r>
          </a:p>
        </p:txBody>
      </p:sp>
      <p:sp>
        <p:nvSpPr>
          <p:cNvPr id="15" name="TextBox 15"/>
          <p:cNvSpPr txBox="1"/>
          <p:nvPr/>
        </p:nvSpPr>
        <p:spPr>
          <a:xfrm>
            <a:off x="9537426" y="731958"/>
            <a:ext cx="1589190" cy="314925"/>
          </a:xfrm>
          <a:prstGeom prst="rect">
            <a:avLst/>
          </a:prstGeom>
        </p:spPr>
        <p:txBody>
          <a:bodyPr lIns="0" tIns="0" rIns="0" bIns="0" rtlCol="0" anchor="t">
            <a:spAutoFit/>
          </a:bodyPr>
          <a:lstStyle/>
          <a:p>
            <a:pPr marL="0" lvl="0" indent="0" algn="ctr">
              <a:lnSpc>
                <a:spcPts val="2591"/>
              </a:lnSpc>
              <a:spcBef>
                <a:spcPct val="0"/>
              </a:spcBef>
            </a:pPr>
            <a:r>
              <a:rPr lang="en-US" sz="1851" spc="3">
                <a:solidFill>
                  <a:srgbClr val="101B40"/>
                </a:solidFill>
                <a:latin typeface="Montserrat"/>
                <a:ea typeface="Montserrat"/>
                <a:cs typeface="Montserrat"/>
                <a:sym typeface="Montserrat"/>
              </a:rPr>
              <a:t>CONTENT</a:t>
            </a:r>
          </a:p>
        </p:txBody>
      </p:sp>
      <p:sp>
        <p:nvSpPr>
          <p:cNvPr id="16" name="TextBox 16"/>
          <p:cNvSpPr txBox="1"/>
          <p:nvPr/>
        </p:nvSpPr>
        <p:spPr>
          <a:xfrm>
            <a:off x="11594836" y="729745"/>
            <a:ext cx="2224975" cy="314925"/>
          </a:xfrm>
          <a:prstGeom prst="rect">
            <a:avLst/>
          </a:prstGeom>
        </p:spPr>
        <p:txBody>
          <a:bodyPr lIns="0" tIns="0" rIns="0" bIns="0" rtlCol="0" anchor="t">
            <a:spAutoFit/>
          </a:bodyPr>
          <a:lstStyle/>
          <a:p>
            <a:pPr marL="0" lvl="0" indent="0" algn="ctr">
              <a:lnSpc>
                <a:spcPts val="2591"/>
              </a:lnSpc>
              <a:spcBef>
                <a:spcPct val="0"/>
              </a:spcBef>
            </a:pPr>
            <a:r>
              <a:rPr lang="en-US" sz="1851" spc="3">
                <a:solidFill>
                  <a:srgbClr val="101B40"/>
                </a:solidFill>
                <a:latin typeface="Montserrat"/>
                <a:ea typeface="Montserrat"/>
                <a:cs typeface="Montserrat"/>
                <a:sym typeface="Montserrat"/>
              </a:rPr>
              <a:t>OTHERS</a:t>
            </a:r>
          </a:p>
        </p:txBody>
      </p:sp>
      <p:sp>
        <p:nvSpPr>
          <p:cNvPr id="17" name="TextBox 17"/>
          <p:cNvSpPr txBox="1"/>
          <p:nvPr/>
        </p:nvSpPr>
        <p:spPr>
          <a:xfrm>
            <a:off x="804572" y="627964"/>
            <a:ext cx="1888114" cy="562057"/>
          </a:xfrm>
          <a:prstGeom prst="rect">
            <a:avLst/>
          </a:prstGeom>
        </p:spPr>
        <p:txBody>
          <a:bodyPr lIns="0" tIns="0" rIns="0" bIns="0" rtlCol="0" anchor="t">
            <a:spAutoFit/>
          </a:bodyPr>
          <a:lstStyle/>
          <a:p>
            <a:pPr marL="0" lvl="0" indent="0" algn="l">
              <a:lnSpc>
                <a:spcPts val="2235"/>
              </a:lnSpc>
            </a:pPr>
            <a:r>
              <a:rPr lang="en-US" sz="2051" b="1" spc="4">
                <a:solidFill>
                  <a:srgbClr val="101B40"/>
                </a:solidFill>
                <a:latin typeface="Montserrat Bold"/>
                <a:ea typeface="Montserrat Bold"/>
                <a:cs typeface="Montserrat Bold"/>
                <a:sym typeface="Montserrat Bold"/>
              </a:rPr>
              <a:t>THYNK </a:t>
            </a:r>
            <a:r>
              <a:rPr lang="en-US" sz="2051" spc="4">
                <a:solidFill>
                  <a:srgbClr val="101B40"/>
                </a:solidFill>
                <a:latin typeface="Montserrat"/>
                <a:ea typeface="Montserrat"/>
                <a:cs typeface="Montserrat"/>
                <a:sym typeface="Montserrat"/>
              </a:rPr>
              <a:t>UNLIMITED.</a:t>
            </a:r>
          </a:p>
        </p:txBody>
      </p:sp>
      <p:sp>
        <p:nvSpPr>
          <p:cNvPr id="18" name="TextBox 18"/>
          <p:cNvSpPr txBox="1"/>
          <p:nvPr/>
        </p:nvSpPr>
        <p:spPr>
          <a:xfrm>
            <a:off x="2954919" y="3664353"/>
            <a:ext cx="14754204" cy="2079966"/>
          </a:xfrm>
          <a:prstGeom prst="rect">
            <a:avLst/>
          </a:prstGeom>
        </p:spPr>
        <p:txBody>
          <a:bodyPr lIns="0" tIns="0" rIns="0" bIns="0" rtlCol="0" anchor="t">
            <a:spAutoFit/>
          </a:bodyPr>
          <a:lstStyle/>
          <a:p>
            <a:pPr algn="ctr">
              <a:lnSpc>
                <a:spcPts val="5581"/>
              </a:lnSpc>
              <a:spcBef>
                <a:spcPct val="0"/>
              </a:spcBef>
            </a:pPr>
            <a:r>
              <a:rPr lang="en-US" sz="3986" spc="7" dirty="0">
                <a:solidFill>
                  <a:schemeClr val="tx2">
                    <a:lumMod val="75000"/>
                  </a:schemeClr>
                </a:solidFill>
                <a:latin typeface="Paytone One"/>
                <a:ea typeface="Paytone One"/>
                <a:cs typeface="Paytone One"/>
                <a:sym typeface="Paytone One"/>
              </a:rPr>
              <a:t>BÀI 2 : TRÍ TUỆ NHÂN TẠO TRONG KHOA HỌC VÀ ĐỜI SỐNG </a:t>
            </a:r>
          </a:p>
          <a:p>
            <a:pPr algn="ctr">
              <a:lnSpc>
                <a:spcPts val="5581"/>
              </a:lnSpc>
              <a:spcBef>
                <a:spcPct val="0"/>
              </a:spcBef>
            </a:pPr>
            <a:r>
              <a:rPr lang="en-US" sz="3986" spc="7" dirty="0">
                <a:solidFill>
                  <a:schemeClr val="tx2">
                    <a:lumMod val="75000"/>
                  </a:schemeClr>
                </a:solidFill>
                <a:latin typeface="Paytone One"/>
                <a:ea typeface="Paytone One"/>
                <a:cs typeface="Paytone One"/>
                <a:sym typeface="Paytone One"/>
              </a:rPr>
              <a:t>ARTIFICIAL INTELLIGENCE IN SCIENCE &amp; EVERYDAY </a:t>
            </a:r>
          </a:p>
          <a:p>
            <a:pPr algn="ctr">
              <a:lnSpc>
                <a:spcPts val="5581"/>
              </a:lnSpc>
              <a:spcBef>
                <a:spcPct val="0"/>
              </a:spcBef>
            </a:pPr>
            <a:endParaRPr lang="en-US" sz="3986" spc="7" dirty="0">
              <a:solidFill>
                <a:schemeClr val="tx2">
                  <a:lumMod val="75000"/>
                </a:schemeClr>
              </a:solidFill>
              <a:latin typeface="Paytone One"/>
              <a:ea typeface="Paytone One"/>
              <a:cs typeface="Paytone One"/>
              <a:sym typeface="Paytone One"/>
            </a:endParaRPr>
          </a:p>
        </p:txBody>
      </p:sp>
      <p:sp>
        <p:nvSpPr>
          <p:cNvPr id="19" name="TextBox 19"/>
          <p:cNvSpPr txBox="1"/>
          <p:nvPr/>
        </p:nvSpPr>
        <p:spPr>
          <a:xfrm>
            <a:off x="8736886" y="7749211"/>
            <a:ext cx="8829650" cy="1509089"/>
          </a:xfrm>
          <a:prstGeom prst="rect">
            <a:avLst/>
          </a:prstGeom>
        </p:spPr>
        <p:txBody>
          <a:bodyPr lIns="0" tIns="0" rIns="0" bIns="0" rtlCol="0" anchor="t">
            <a:spAutoFit/>
          </a:bodyPr>
          <a:lstStyle/>
          <a:p>
            <a:pPr algn="ctr">
              <a:lnSpc>
                <a:spcPts val="4070"/>
              </a:lnSpc>
              <a:spcBef>
                <a:spcPct val="0"/>
              </a:spcBef>
            </a:pPr>
            <a:r>
              <a:rPr lang="en-US" sz="2907" b="1" spc="5" dirty="0">
                <a:solidFill>
                  <a:srgbClr val="000000"/>
                </a:solidFill>
                <a:latin typeface="Montserrat Bold"/>
                <a:ea typeface="Montserrat Bold"/>
                <a:cs typeface="Montserrat Bold"/>
                <a:sym typeface="Montserrat Bold"/>
              </a:rPr>
              <a:t>NGƯỜI TRÌNH BÀY : NHÓM 2</a:t>
            </a:r>
          </a:p>
          <a:p>
            <a:pPr algn="ctr">
              <a:lnSpc>
                <a:spcPts val="4070"/>
              </a:lnSpc>
              <a:spcBef>
                <a:spcPct val="0"/>
              </a:spcBef>
            </a:pPr>
            <a:r>
              <a:rPr lang="en-US" sz="2907" b="1" spc="5" dirty="0">
                <a:solidFill>
                  <a:srgbClr val="000000"/>
                </a:solidFill>
                <a:latin typeface="Montserrat Bold"/>
                <a:ea typeface="Montserrat Bold"/>
                <a:cs typeface="Montserrat Bold"/>
                <a:sym typeface="Montserrat Bold"/>
              </a:rPr>
              <a:t>THUYẾT TRÌNH : BẢO THI, BẢO NGỌC </a:t>
            </a:r>
          </a:p>
          <a:p>
            <a:pPr algn="ctr">
              <a:lnSpc>
                <a:spcPts val="4070"/>
              </a:lnSpc>
              <a:spcBef>
                <a:spcPct val="0"/>
              </a:spcBef>
            </a:pPr>
            <a:r>
              <a:rPr lang="en-US" sz="2907" b="1" spc="5" dirty="0">
                <a:solidFill>
                  <a:srgbClr val="000000"/>
                </a:solidFill>
                <a:latin typeface="Montserrat Bold"/>
                <a:ea typeface="Montserrat Bold"/>
                <a:cs typeface="Montserrat Bold"/>
                <a:sym typeface="Montserrat Bold"/>
              </a:rPr>
              <a:t>LÀM POWERPOINT : LÊ DUNG,NGUYỄN NGÂN</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sp>
        <p:nvSpPr>
          <p:cNvPr id="18" name="Rectangle: Rounded Corners 17">
            <a:extLst>
              <a:ext uri="{FF2B5EF4-FFF2-40B4-BE49-F238E27FC236}">
                <a16:creationId xmlns:a16="http://schemas.microsoft.com/office/drawing/2014/main" id="{B01DDF38-86AC-40BA-83A9-7C1EC924D3B5}"/>
              </a:ext>
            </a:extLst>
          </p:cNvPr>
          <p:cNvSpPr/>
          <p:nvPr/>
        </p:nvSpPr>
        <p:spPr>
          <a:xfrm>
            <a:off x="10152790" y="3143404"/>
            <a:ext cx="7466098" cy="2185214"/>
          </a:xfrm>
          <a:prstGeom prst="round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2"/>
          <p:cNvGrpSpPr/>
          <p:nvPr/>
        </p:nvGrpSpPr>
        <p:grpSpPr>
          <a:xfrm>
            <a:off x="4409081" y="515471"/>
            <a:ext cx="9469839" cy="814592"/>
            <a:chOff x="0" y="0"/>
            <a:chExt cx="2494114" cy="214543"/>
          </a:xfrm>
        </p:grpSpPr>
        <p:sp>
          <p:nvSpPr>
            <p:cNvPr id="3" name="Freeform 3"/>
            <p:cNvSpPr/>
            <p:nvPr/>
          </p:nvSpPr>
          <p:spPr>
            <a:xfrm>
              <a:off x="0" y="0"/>
              <a:ext cx="2494114" cy="214543"/>
            </a:xfrm>
            <a:custGeom>
              <a:avLst/>
              <a:gdLst/>
              <a:ahLst/>
              <a:cxnLst/>
              <a:rect l="l" t="t" r="r" b="b"/>
              <a:pathLst>
                <a:path w="2494114" h="214543">
                  <a:moveTo>
                    <a:pt x="81753" y="0"/>
                  </a:moveTo>
                  <a:lnTo>
                    <a:pt x="2412360" y="0"/>
                  </a:lnTo>
                  <a:cubicBezTo>
                    <a:pt x="2457512" y="0"/>
                    <a:pt x="2494114" y="36602"/>
                    <a:pt x="2494114" y="81753"/>
                  </a:cubicBezTo>
                  <a:lnTo>
                    <a:pt x="2494114" y="132789"/>
                  </a:lnTo>
                  <a:cubicBezTo>
                    <a:pt x="2494114" y="177940"/>
                    <a:pt x="2457512" y="214543"/>
                    <a:pt x="2412360" y="214543"/>
                  </a:cubicBezTo>
                  <a:lnTo>
                    <a:pt x="81753" y="214543"/>
                  </a:lnTo>
                  <a:cubicBezTo>
                    <a:pt x="36602" y="214543"/>
                    <a:pt x="0" y="177940"/>
                    <a:pt x="0" y="132789"/>
                  </a:cubicBezTo>
                  <a:lnTo>
                    <a:pt x="0" y="81753"/>
                  </a:lnTo>
                  <a:cubicBezTo>
                    <a:pt x="0" y="36602"/>
                    <a:pt x="36602" y="0"/>
                    <a:pt x="81753" y="0"/>
                  </a:cubicBezTo>
                  <a:close/>
                </a:path>
              </a:pathLst>
            </a:custGeom>
            <a:ln w="38100" cap="rnd">
              <a:solidFill>
                <a:srgbClr val="101B40"/>
              </a:solidFill>
              <a:prstDash val="solid"/>
              <a:round/>
            </a:ln>
          </p:spPr>
        </p:sp>
        <p:sp>
          <p:nvSpPr>
            <p:cNvPr id="4" name="TextBox 4"/>
            <p:cNvSpPr txBox="1"/>
            <p:nvPr/>
          </p:nvSpPr>
          <p:spPr>
            <a:xfrm>
              <a:off x="0" y="-38100"/>
              <a:ext cx="2494114" cy="252643"/>
            </a:xfrm>
            <a:prstGeom prst="rect">
              <a:avLst/>
            </a:prstGeom>
          </p:spPr>
          <p:txBody>
            <a:bodyPr lIns="50800" tIns="50800" rIns="50800" bIns="50800" rtlCol="0" anchor="ctr"/>
            <a:lstStyle/>
            <a:p>
              <a:pPr algn="ctr">
                <a:lnSpc>
                  <a:spcPts val="2871"/>
                </a:lnSpc>
              </a:pPr>
              <a:endParaRPr/>
            </a:p>
          </p:txBody>
        </p:sp>
      </p:grpSp>
      <p:grpSp>
        <p:nvGrpSpPr>
          <p:cNvPr id="5" name="Group 5"/>
          <p:cNvGrpSpPr/>
          <p:nvPr/>
        </p:nvGrpSpPr>
        <p:grpSpPr>
          <a:xfrm>
            <a:off x="7051333" y="628301"/>
            <a:ext cx="1464022" cy="588932"/>
            <a:chOff x="0" y="0"/>
            <a:chExt cx="385586" cy="155110"/>
          </a:xfrm>
        </p:grpSpPr>
        <p:sp>
          <p:nvSpPr>
            <p:cNvPr id="6" name="Freeform 6"/>
            <p:cNvSpPr/>
            <p:nvPr/>
          </p:nvSpPr>
          <p:spPr>
            <a:xfrm>
              <a:off x="0" y="0"/>
              <a:ext cx="385586" cy="155110"/>
            </a:xfrm>
            <a:custGeom>
              <a:avLst/>
              <a:gdLst/>
              <a:ahLst/>
              <a:cxnLst/>
              <a:rect l="l" t="t" r="r" b="b"/>
              <a:pathLst>
                <a:path w="385586" h="155110">
                  <a:moveTo>
                    <a:pt x="77555" y="0"/>
                  </a:moveTo>
                  <a:lnTo>
                    <a:pt x="308031" y="0"/>
                  </a:lnTo>
                  <a:cubicBezTo>
                    <a:pt x="350864" y="0"/>
                    <a:pt x="385586" y="34722"/>
                    <a:pt x="385586" y="77555"/>
                  </a:cubicBezTo>
                  <a:lnTo>
                    <a:pt x="385586" y="77555"/>
                  </a:lnTo>
                  <a:cubicBezTo>
                    <a:pt x="385586" y="120387"/>
                    <a:pt x="350864" y="155110"/>
                    <a:pt x="308031" y="155110"/>
                  </a:cubicBezTo>
                  <a:lnTo>
                    <a:pt x="77555" y="155110"/>
                  </a:lnTo>
                  <a:cubicBezTo>
                    <a:pt x="34722" y="155110"/>
                    <a:pt x="0" y="120387"/>
                    <a:pt x="0" y="77555"/>
                  </a:cubicBezTo>
                  <a:lnTo>
                    <a:pt x="0" y="77555"/>
                  </a:lnTo>
                  <a:cubicBezTo>
                    <a:pt x="0" y="34722"/>
                    <a:pt x="34722" y="0"/>
                    <a:pt x="77555" y="0"/>
                  </a:cubicBezTo>
                  <a:close/>
                </a:path>
              </a:pathLst>
            </a:custGeom>
            <a:solidFill>
              <a:srgbClr val="101B40"/>
            </a:solidFill>
            <a:ln cap="rnd">
              <a:noFill/>
              <a:prstDash val="solid"/>
              <a:round/>
            </a:ln>
          </p:spPr>
        </p:sp>
        <p:sp>
          <p:nvSpPr>
            <p:cNvPr id="7" name="TextBox 7"/>
            <p:cNvSpPr txBox="1"/>
            <p:nvPr/>
          </p:nvSpPr>
          <p:spPr>
            <a:xfrm>
              <a:off x="0" y="-38100"/>
              <a:ext cx="385586" cy="193210"/>
            </a:xfrm>
            <a:prstGeom prst="rect">
              <a:avLst/>
            </a:prstGeom>
          </p:spPr>
          <p:txBody>
            <a:bodyPr lIns="50800" tIns="50800" rIns="50800" bIns="50800" rtlCol="0" anchor="ctr"/>
            <a:lstStyle/>
            <a:p>
              <a:pPr algn="ctr">
                <a:lnSpc>
                  <a:spcPts val="2871"/>
                </a:lnSpc>
              </a:pPr>
              <a:endParaRPr/>
            </a:p>
          </p:txBody>
        </p:sp>
      </p:grpSp>
      <p:sp>
        <p:nvSpPr>
          <p:cNvPr id="8" name="Freeform 8"/>
          <p:cNvSpPr/>
          <p:nvPr/>
        </p:nvSpPr>
        <p:spPr>
          <a:xfrm>
            <a:off x="16736419" y="677760"/>
            <a:ext cx="522881" cy="443415"/>
          </a:xfrm>
          <a:custGeom>
            <a:avLst/>
            <a:gdLst/>
            <a:ahLst/>
            <a:cxnLst/>
            <a:rect l="l" t="t" r="r" b="b"/>
            <a:pathLst>
              <a:path w="522881" h="443415">
                <a:moveTo>
                  <a:pt x="0" y="0"/>
                </a:moveTo>
                <a:lnTo>
                  <a:pt x="522881" y="0"/>
                </a:lnTo>
                <a:lnTo>
                  <a:pt x="522881" y="443415"/>
                </a:lnTo>
                <a:lnTo>
                  <a:pt x="0" y="443415"/>
                </a:lnTo>
                <a:lnTo>
                  <a:pt x="0" y="0"/>
                </a:lnTo>
                <a:close/>
              </a:path>
            </a:pathLst>
          </a:custGeom>
          <a:blipFill>
            <a:blip r:embed="rId2">
              <a:extLst>
                <a:ext uri="{96DAC541-7B7A-43D3-8B79-37D633B846F1}">
                  <asvg:svgBlip xmlns:asvg="http://schemas.microsoft.com/office/drawing/2016/SVG/main" r:embed="rId3"/>
                </a:ext>
              </a:extLst>
            </a:blip>
            <a:stretch>
              <a:fillRect l="-962406" r="-308968"/>
            </a:stretch>
          </a:blipFill>
        </p:spPr>
      </p:sp>
      <p:graphicFrame>
        <p:nvGraphicFramePr>
          <p:cNvPr id="10" name="Table 10"/>
          <p:cNvGraphicFramePr>
            <a:graphicFrameLocks noGrp="1"/>
          </p:cNvGraphicFramePr>
          <p:nvPr>
            <p:extLst>
              <p:ext uri="{D42A27DB-BD31-4B8C-83A1-F6EECF244321}">
                <p14:modId xmlns:p14="http://schemas.microsoft.com/office/powerpoint/2010/main" val="1711628336"/>
              </p:ext>
            </p:extLst>
          </p:nvPr>
        </p:nvGraphicFramePr>
        <p:xfrm>
          <a:off x="641630" y="3183877"/>
          <a:ext cx="9101428" cy="6732313"/>
        </p:xfrm>
        <a:graphic>
          <a:graphicData uri="http://schemas.openxmlformats.org/drawingml/2006/table">
            <a:tbl>
              <a:tblPr/>
              <a:tblGrid>
                <a:gridCol w="4571491">
                  <a:extLst>
                    <a:ext uri="{9D8B030D-6E8A-4147-A177-3AD203B41FA5}">
                      <a16:colId xmlns:a16="http://schemas.microsoft.com/office/drawing/2014/main" val="20000"/>
                    </a:ext>
                  </a:extLst>
                </a:gridCol>
                <a:gridCol w="4529937">
                  <a:extLst>
                    <a:ext uri="{9D8B030D-6E8A-4147-A177-3AD203B41FA5}">
                      <a16:colId xmlns:a16="http://schemas.microsoft.com/office/drawing/2014/main" val="20001"/>
                    </a:ext>
                  </a:extLst>
                </a:gridCol>
              </a:tblGrid>
              <a:tr h="2623245">
                <a:tc>
                  <a:txBody>
                    <a:bodyPr/>
                    <a:lstStyle/>
                    <a:p>
                      <a:pPr algn="ctr">
                        <a:lnSpc>
                          <a:spcPts val="4899"/>
                        </a:lnSpc>
                        <a:defRPr/>
                      </a:pPr>
                      <a:r>
                        <a:rPr lang="en-US" sz="3600" kern="1200" spc="7" dirty="0" err="1">
                          <a:solidFill>
                            <a:srgbClr val="000000"/>
                          </a:solidFill>
                          <a:latin typeface="Paytone One"/>
                          <a:ea typeface="Arimo Bold"/>
                          <a:cs typeface="Arimo Bold"/>
                          <a:sym typeface="Arimo Bold"/>
                        </a:rPr>
                        <a:t>Thay</a:t>
                      </a:r>
                      <a:r>
                        <a:rPr lang="en-US" sz="3600" kern="1200" spc="7" dirty="0">
                          <a:solidFill>
                            <a:srgbClr val="000000"/>
                          </a:solidFill>
                          <a:latin typeface="Paytone One"/>
                          <a:ea typeface="Arimo Bold"/>
                          <a:cs typeface="Arimo Bold"/>
                          <a:sym typeface="Arimo Bold"/>
                        </a:rPr>
                        <a:t> </a:t>
                      </a:r>
                      <a:r>
                        <a:rPr lang="en-US" sz="3600" kern="1200" spc="7" dirty="0" err="1">
                          <a:solidFill>
                            <a:srgbClr val="000000"/>
                          </a:solidFill>
                          <a:latin typeface="Paytone One"/>
                          <a:ea typeface="Arimo Bold"/>
                          <a:cs typeface="Arimo Bold"/>
                          <a:sym typeface="Arimo Bold"/>
                        </a:rPr>
                        <a:t>thế</a:t>
                      </a:r>
                      <a:r>
                        <a:rPr lang="en-US" sz="3600" kern="1200" spc="7" dirty="0">
                          <a:solidFill>
                            <a:srgbClr val="000000"/>
                          </a:solidFill>
                          <a:latin typeface="Paytone One"/>
                          <a:ea typeface="Arimo Bold"/>
                          <a:cs typeface="Arimo Bold"/>
                          <a:sym typeface="Arimo Bold"/>
                        </a:rPr>
                        <a:t> </a:t>
                      </a:r>
                      <a:endParaRPr lang="en-US" sz="3600" kern="1200" spc="7" dirty="0">
                        <a:solidFill>
                          <a:srgbClr val="000000"/>
                        </a:solidFill>
                        <a:latin typeface="Paytone One"/>
                      </a:endParaRPr>
                    </a:p>
                    <a:p>
                      <a:pPr algn="ctr">
                        <a:lnSpc>
                          <a:spcPts val="4899"/>
                        </a:lnSpc>
                      </a:pPr>
                      <a:r>
                        <a:rPr lang="en-US" sz="2000" kern="1200" spc="7" dirty="0">
                          <a:solidFill>
                            <a:srgbClr val="000000"/>
                          </a:solidFill>
                          <a:latin typeface="Paytone One"/>
                          <a:ea typeface="Arimo Bold"/>
                          <a:cs typeface="Arimo Bold"/>
                          <a:sym typeface="Arimo Bold"/>
                        </a:rPr>
                        <a:t>(Replacement View)</a:t>
                      </a:r>
                    </a:p>
                    <a:p>
                      <a:pPr algn="ctr">
                        <a:lnSpc>
                          <a:spcPts val="4899"/>
                        </a:lnSpc>
                      </a:pPr>
                      <a:endParaRPr lang="en-US" sz="3600" kern="1200" spc="7" dirty="0">
                        <a:solidFill>
                          <a:srgbClr val="000000"/>
                        </a:solidFill>
                        <a:latin typeface="Paytone One"/>
                        <a:ea typeface="Arimo Bold"/>
                        <a:cs typeface="Arimo Bold"/>
                        <a:sym typeface="Arimo Bold"/>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CFE2F6"/>
                    </a:solidFill>
                  </a:tcPr>
                </a:tc>
                <a:tc>
                  <a:txBody>
                    <a:bodyPr/>
                    <a:lstStyle/>
                    <a:p>
                      <a:pPr algn="ctr">
                        <a:lnSpc>
                          <a:spcPts val="4899"/>
                        </a:lnSpc>
                        <a:defRPr/>
                      </a:pPr>
                      <a:r>
                        <a:rPr lang="en-US" sz="3600" kern="1200" spc="7" dirty="0" err="1">
                          <a:solidFill>
                            <a:srgbClr val="000000"/>
                          </a:solidFill>
                          <a:latin typeface="Paytone One"/>
                          <a:ea typeface="Arimo Bold"/>
                          <a:cs typeface="Arimo Bold"/>
                          <a:sym typeface="Arimo Bold"/>
                        </a:rPr>
                        <a:t>Đồng</a:t>
                      </a:r>
                      <a:r>
                        <a:rPr lang="en-US" sz="3600" kern="1200" spc="7" dirty="0">
                          <a:solidFill>
                            <a:srgbClr val="000000"/>
                          </a:solidFill>
                          <a:latin typeface="Paytone One"/>
                          <a:ea typeface="Arimo Bold"/>
                          <a:cs typeface="Arimo Bold"/>
                          <a:sym typeface="Arimo Bold"/>
                        </a:rPr>
                        <a:t> </a:t>
                      </a:r>
                      <a:r>
                        <a:rPr lang="en-US" sz="3600" kern="1200" spc="7" dirty="0" err="1">
                          <a:solidFill>
                            <a:srgbClr val="000000"/>
                          </a:solidFill>
                          <a:latin typeface="Paytone One"/>
                          <a:ea typeface="Arimo Bold"/>
                          <a:cs typeface="Arimo Bold"/>
                          <a:sym typeface="Arimo Bold"/>
                        </a:rPr>
                        <a:t>hành</a:t>
                      </a:r>
                      <a:r>
                        <a:rPr lang="en-US" sz="3600" kern="1200" spc="7" dirty="0">
                          <a:solidFill>
                            <a:srgbClr val="000000"/>
                          </a:solidFill>
                          <a:latin typeface="Paytone One"/>
                          <a:ea typeface="Arimo Bold"/>
                          <a:cs typeface="Arimo Bold"/>
                          <a:sym typeface="Arimo Bold"/>
                        </a:rPr>
                        <a:t> </a:t>
                      </a:r>
                      <a:endParaRPr lang="en-US" sz="3600" kern="1200" spc="7" dirty="0">
                        <a:solidFill>
                          <a:srgbClr val="000000"/>
                        </a:solidFill>
                        <a:latin typeface="Paytone One"/>
                      </a:endParaRPr>
                    </a:p>
                    <a:p>
                      <a:pPr algn="ctr">
                        <a:lnSpc>
                          <a:spcPts val="4899"/>
                        </a:lnSpc>
                      </a:pPr>
                      <a:r>
                        <a:rPr lang="en-US" sz="2000" kern="1200" spc="7" dirty="0">
                          <a:solidFill>
                            <a:srgbClr val="000000"/>
                          </a:solidFill>
                          <a:latin typeface="Paytone One"/>
                          <a:ea typeface="Arimo Bold"/>
                          <a:cs typeface="Arimo Bold"/>
                          <a:sym typeface="Arimo Bold"/>
                        </a:rPr>
                        <a:t>Co-Pilot View</a:t>
                      </a:r>
                    </a:p>
                    <a:p>
                      <a:pPr algn="ctr">
                        <a:lnSpc>
                          <a:spcPts val="4899"/>
                        </a:lnSpc>
                      </a:pPr>
                      <a:endParaRPr lang="en-US" sz="3600" kern="1200" spc="7" dirty="0">
                        <a:solidFill>
                          <a:srgbClr val="000000"/>
                        </a:solidFill>
                        <a:latin typeface="Paytone One"/>
                        <a:ea typeface="Arimo Bold"/>
                        <a:cs typeface="Arimo Bold"/>
                        <a:sym typeface="Arimo Bold"/>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CFE2F6"/>
                    </a:solidFill>
                  </a:tcPr>
                </a:tc>
                <a:extLst>
                  <a:ext uri="{0D108BD9-81ED-4DB2-BD59-A6C34878D82A}">
                    <a16:rowId xmlns:a16="http://schemas.microsoft.com/office/drawing/2014/main" val="10000"/>
                  </a:ext>
                </a:extLst>
              </a:tr>
              <a:tr h="1237173">
                <a:tc>
                  <a:txBody>
                    <a:bodyPr/>
                    <a:lstStyle/>
                    <a:p>
                      <a:pPr algn="ctr">
                        <a:lnSpc>
                          <a:spcPts val="3991"/>
                        </a:lnSpc>
                        <a:defRPr/>
                      </a:pPr>
                      <a:r>
                        <a:rPr lang="en-US" sz="2000" b="0" i="1" kern="1200" spc="7" dirty="0">
                          <a:solidFill>
                            <a:srgbClr val="000000"/>
                          </a:solidFill>
                          <a:latin typeface="Montserrat Italics"/>
                        </a:rPr>
                        <a:t>AI </a:t>
                      </a:r>
                      <a:r>
                        <a:rPr lang="en-US" sz="2000" b="0" i="1" kern="1200" spc="7" dirty="0" err="1">
                          <a:solidFill>
                            <a:srgbClr val="000000"/>
                          </a:solidFill>
                          <a:latin typeface="Montserrat Italics"/>
                        </a:rPr>
                        <a:t>vận</a:t>
                      </a:r>
                      <a:r>
                        <a:rPr lang="en-US" sz="2000" b="0" i="1" kern="1200" spc="7" dirty="0">
                          <a:solidFill>
                            <a:srgbClr val="000000"/>
                          </a:solidFill>
                          <a:latin typeface="Montserrat Italics"/>
                        </a:rPr>
                        <a:t> </a:t>
                      </a:r>
                      <a:r>
                        <a:rPr lang="en-US" sz="2000" b="0" i="1" kern="1200" spc="7" dirty="0" err="1">
                          <a:solidFill>
                            <a:srgbClr val="000000"/>
                          </a:solidFill>
                          <a:latin typeface="Montserrat Italics"/>
                        </a:rPr>
                        <a:t>hành</a:t>
                      </a:r>
                      <a:r>
                        <a:rPr lang="en-US" sz="2000" b="0" i="1" kern="1200" spc="7" dirty="0">
                          <a:solidFill>
                            <a:srgbClr val="000000"/>
                          </a:solidFill>
                          <a:latin typeface="Montserrat Italics"/>
                        </a:rPr>
                        <a:t> </a:t>
                      </a:r>
                      <a:r>
                        <a:rPr lang="en-US" sz="2000" b="0" i="1" kern="1200" spc="7" dirty="0" err="1">
                          <a:solidFill>
                            <a:srgbClr val="000000"/>
                          </a:solidFill>
                          <a:latin typeface="Montserrat Italics"/>
                        </a:rPr>
                        <a:t>độc</a:t>
                      </a:r>
                      <a:r>
                        <a:rPr lang="en-US" sz="2000" b="0" i="1" kern="1200" spc="7" dirty="0">
                          <a:solidFill>
                            <a:srgbClr val="000000"/>
                          </a:solidFill>
                          <a:latin typeface="Montserrat Italics"/>
                        </a:rPr>
                        <a:t> </a:t>
                      </a:r>
                      <a:r>
                        <a:rPr lang="en-US" sz="2000" b="0" i="1" kern="1200" spc="7" dirty="0" err="1">
                          <a:solidFill>
                            <a:srgbClr val="000000"/>
                          </a:solidFill>
                          <a:latin typeface="Montserrat Italics"/>
                        </a:rPr>
                        <a:t>lập</a:t>
                      </a:r>
                      <a:r>
                        <a:rPr lang="en-US" sz="2000" b="0" i="1" kern="1200" spc="7" dirty="0">
                          <a:solidFill>
                            <a:srgbClr val="000000"/>
                          </a:solidFill>
                          <a:latin typeface="Montserrat Italics"/>
                        </a:rPr>
                        <a:t>, </a:t>
                      </a:r>
                      <a:r>
                        <a:rPr lang="en-US" sz="2000" b="0" i="1" kern="1200" spc="7" dirty="0" err="1">
                          <a:solidFill>
                            <a:srgbClr val="000000"/>
                          </a:solidFill>
                          <a:latin typeface="Montserrat Italics"/>
                        </a:rPr>
                        <a:t>tự</a:t>
                      </a:r>
                      <a:r>
                        <a:rPr lang="en-US" sz="2000" b="0" i="1" kern="1200" spc="7" dirty="0">
                          <a:solidFill>
                            <a:srgbClr val="000000"/>
                          </a:solidFill>
                          <a:latin typeface="Montserrat Italics"/>
                        </a:rPr>
                        <a:t> ra </a:t>
                      </a:r>
                      <a:r>
                        <a:rPr lang="en-US" sz="2000" b="0" i="1" kern="1200" spc="7" dirty="0" err="1">
                          <a:solidFill>
                            <a:srgbClr val="000000"/>
                          </a:solidFill>
                          <a:latin typeface="Montserrat Italics"/>
                        </a:rPr>
                        <a:t>quyết</a:t>
                      </a:r>
                      <a:r>
                        <a:rPr lang="en-US" sz="2000" b="0" i="1" kern="1200" spc="7" dirty="0">
                          <a:solidFill>
                            <a:srgbClr val="000000"/>
                          </a:solidFill>
                          <a:latin typeface="Montserrat Italics"/>
                        </a:rPr>
                        <a:t> </a:t>
                      </a:r>
                      <a:r>
                        <a:rPr lang="en-US" sz="2000" b="0" i="1" kern="1200" spc="7" dirty="0" err="1">
                          <a:solidFill>
                            <a:srgbClr val="000000"/>
                          </a:solidFill>
                          <a:latin typeface="Montserrat Italics"/>
                        </a:rPr>
                        <a:t>định</a:t>
                      </a:r>
                      <a:endParaRPr lang="en-US" sz="2000" b="0" i="1" kern="1200" spc="7" dirty="0">
                        <a:solidFill>
                          <a:srgbClr val="000000"/>
                        </a:solidFill>
                        <a:latin typeface="Montserrat Italics"/>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3991"/>
                        </a:lnSpc>
                        <a:defRPr/>
                      </a:pPr>
                      <a:r>
                        <a:rPr lang="en-US" sz="2000" b="0" i="1" kern="1200" spc="7" dirty="0">
                          <a:solidFill>
                            <a:srgbClr val="000000"/>
                          </a:solidFill>
                          <a:latin typeface="Montserrat Italics"/>
                        </a:rPr>
                        <a:t>AI </a:t>
                      </a:r>
                      <a:r>
                        <a:rPr lang="en-US" sz="2000" b="0" i="1" kern="1200" spc="7" dirty="0" err="1">
                          <a:solidFill>
                            <a:srgbClr val="000000"/>
                          </a:solidFill>
                          <a:latin typeface="Montserrat Italics"/>
                        </a:rPr>
                        <a:t>khuếch</a:t>
                      </a:r>
                      <a:r>
                        <a:rPr lang="en-US" sz="2000" b="0" i="1" kern="1200" spc="7" dirty="0">
                          <a:solidFill>
                            <a:srgbClr val="000000"/>
                          </a:solidFill>
                          <a:latin typeface="Montserrat Italics"/>
                        </a:rPr>
                        <a:t> </a:t>
                      </a:r>
                      <a:r>
                        <a:rPr lang="en-US" sz="2000" b="0" i="1" kern="1200" spc="7" dirty="0" err="1">
                          <a:solidFill>
                            <a:srgbClr val="000000"/>
                          </a:solidFill>
                          <a:latin typeface="Montserrat Italics"/>
                        </a:rPr>
                        <a:t>đại</a:t>
                      </a:r>
                      <a:r>
                        <a:rPr lang="en-US" sz="2000" b="0" i="1" kern="1200" spc="7" dirty="0">
                          <a:solidFill>
                            <a:srgbClr val="000000"/>
                          </a:solidFill>
                          <a:latin typeface="Montserrat Italics"/>
                        </a:rPr>
                        <a:t> </a:t>
                      </a:r>
                      <a:r>
                        <a:rPr lang="en-US" sz="2000" b="0" i="1" kern="1200" spc="7" dirty="0" err="1">
                          <a:solidFill>
                            <a:srgbClr val="000000"/>
                          </a:solidFill>
                          <a:latin typeface="Montserrat Italics"/>
                        </a:rPr>
                        <a:t>năng</a:t>
                      </a:r>
                      <a:r>
                        <a:rPr lang="en-US" sz="2000" b="0" i="1" kern="1200" spc="7" dirty="0">
                          <a:solidFill>
                            <a:srgbClr val="000000"/>
                          </a:solidFill>
                          <a:latin typeface="Montserrat Italics"/>
                        </a:rPr>
                        <a:t> </a:t>
                      </a:r>
                      <a:r>
                        <a:rPr lang="en-US" sz="2000" b="0" i="1" kern="1200" spc="7">
                          <a:solidFill>
                            <a:srgbClr val="000000"/>
                          </a:solidFill>
                          <a:latin typeface="Montserrat Italics"/>
                        </a:rPr>
                        <a:t>lực</a:t>
                      </a:r>
                      <a:endParaRPr lang="en-US" sz="2000" b="0" i="1" kern="1200" spc="7" dirty="0">
                        <a:solidFill>
                          <a:srgbClr val="000000"/>
                        </a:solidFill>
                        <a:latin typeface="Montserrat Italics"/>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388165">
                <a:tc>
                  <a:txBody>
                    <a:bodyPr/>
                    <a:lstStyle/>
                    <a:p>
                      <a:pPr algn="ctr">
                        <a:lnSpc>
                          <a:spcPts val="3991"/>
                        </a:lnSpc>
                        <a:defRPr/>
                      </a:pPr>
                      <a:r>
                        <a:rPr lang="vi-VN" sz="2000" b="0" i="1" kern="1200" spc="7" dirty="0">
                          <a:solidFill>
                            <a:srgbClr val="000000"/>
                          </a:solidFill>
                          <a:latin typeface="Montserrat Italics"/>
                        </a:rPr>
                        <a:t>Tối ưu hóa năng suất &amp; loại bỏ sai sót cảm tính</a:t>
                      </a:r>
                      <a:endParaRPr lang="en-US" sz="2000" b="0" i="1" kern="1200" spc="7" dirty="0">
                        <a:solidFill>
                          <a:srgbClr val="000000"/>
                        </a:solidFill>
                        <a:latin typeface="Montserrat Italics"/>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3991"/>
                        </a:lnSpc>
                        <a:defRPr/>
                      </a:pPr>
                      <a:r>
                        <a:rPr lang="vi-VN" sz="2000" b="0" i="1" kern="1200" spc="7" dirty="0">
                          <a:solidFill>
                            <a:srgbClr val="000000"/>
                          </a:solidFill>
                          <a:latin typeface="Montserrat Italics"/>
                        </a:rPr>
                        <a:t>Kết hợp tốc độ của máy với đạo đức, thấu cảm của người</a:t>
                      </a:r>
                      <a:endParaRPr lang="en-US" sz="2000" b="0" i="1" kern="1200" spc="7" dirty="0">
                        <a:solidFill>
                          <a:srgbClr val="000000"/>
                        </a:solidFill>
                        <a:latin typeface="Montserrat Italics"/>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388165">
                <a:tc>
                  <a:txBody>
                    <a:bodyPr/>
                    <a:lstStyle/>
                    <a:p>
                      <a:pPr algn="ctr">
                        <a:lnSpc>
                          <a:spcPts val="3991"/>
                        </a:lnSpc>
                        <a:defRPr/>
                      </a:pPr>
                      <a:r>
                        <a:rPr lang="en-US" sz="2000" b="0" i="1" kern="1200" spc="7" dirty="0" err="1">
                          <a:solidFill>
                            <a:srgbClr val="000000"/>
                          </a:solidFill>
                          <a:latin typeface="Montserrat Italics"/>
                        </a:rPr>
                        <a:t>Mục</a:t>
                      </a:r>
                      <a:r>
                        <a:rPr lang="en-US" sz="2000" b="0" i="1" kern="1200" spc="7" dirty="0">
                          <a:solidFill>
                            <a:srgbClr val="000000"/>
                          </a:solidFill>
                          <a:latin typeface="Montserrat Italics"/>
                        </a:rPr>
                        <a:t> </a:t>
                      </a:r>
                      <a:r>
                        <a:rPr lang="en-US" sz="2000" b="0" i="1" kern="1200" spc="7" dirty="0" err="1">
                          <a:solidFill>
                            <a:srgbClr val="000000"/>
                          </a:solidFill>
                          <a:latin typeface="Montserrat Italics"/>
                        </a:rPr>
                        <a:t>tiêu</a:t>
                      </a:r>
                      <a:r>
                        <a:rPr lang="en-US" sz="2000" b="0" i="1" kern="1200" spc="7" dirty="0">
                          <a:solidFill>
                            <a:srgbClr val="000000"/>
                          </a:solidFill>
                          <a:latin typeface="Montserrat Italics"/>
                        </a:rPr>
                        <a:t>: </a:t>
                      </a:r>
                      <a:r>
                        <a:rPr lang="en-US" sz="2000" b="0" i="1" kern="1200" spc="7" dirty="0" err="1">
                          <a:solidFill>
                            <a:srgbClr val="000000"/>
                          </a:solidFill>
                          <a:latin typeface="Montserrat Italics"/>
                        </a:rPr>
                        <a:t>Cắt</a:t>
                      </a:r>
                      <a:r>
                        <a:rPr lang="en-US" sz="2000" b="0" i="1" kern="1200" spc="7" dirty="0">
                          <a:solidFill>
                            <a:srgbClr val="000000"/>
                          </a:solidFill>
                          <a:latin typeface="Montserrat Italics"/>
                        </a:rPr>
                        <a:t> </a:t>
                      </a:r>
                      <a:r>
                        <a:rPr lang="en-US" sz="2000" b="0" i="1" kern="1200" spc="7" dirty="0" err="1">
                          <a:solidFill>
                            <a:srgbClr val="000000"/>
                          </a:solidFill>
                          <a:latin typeface="Montserrat Italics"/>
                        </a:rPr>
                        <a:t>giảm</a:t>
                      </a:r>
                      <a:r>
                        <a:rPr lang="en-US" sz="2000" b="0" i="1" kern="1200" spc="7" dirty="0">
                          <a:solidFill>
                            <a:srgbClr val="000000"/>
                          </a:solidFill>
                          <a:latin typeface="Montserrat Italics"/>
                        </a:rPr>
                        <a:t> chi </a:t>
                      </a:r>
                      <a:r>
                        <a:rPr lang="en-US" sz="2000" b="0" i="1" kern="1200" spc="7" dirty="0" err="1">
                          <a:solidFill>
                            <a:srgbClr val="000000"/>
                          </a:solidFill>
                          <a:latin typeface="Montserrat Italics"/>
                        </a:rPr>
                        <a:t>phí</a:t>
                      </a:r>
                      <a:r>
                        <a:rPr lang="en-US" sz="2000" b="0" i="1" kern="1200" spc="7" dirty="0">
                          <a:solidFill>
                            <a:srgbClr val="000000"/>
                          </a:solidFill>
                          <a:latin typeface="Montserrat Italics"/>
                        </a:rPr>
                        <a:t> </a:t>
                      </a:r>
                      <a:r>
                        <a:rPr lang="en-US" sz="2000" b="0" i="1" kern="1200" spc="7" dirty="0" err="1">
                          <a:solidFill>
                            <a:srgbClr val="000000"/>
                          </a:solidFill>
                          <a:latin typeface="Montserrat Italics"/>
                        </a:rPr>
                        <a:t>và</a:t>
                      </a:r>
                      <a:r>
                        <a:rPr lang="en-US" sz="2000" b="0" i="1" kern="1200" spc="7" dirty="0">
                          <a:solidFill>
                            <a:srgbClr val="000000"/>
                          </a:solidFill>
                          <a:latin typeface="Montserrat Italics"/>
                        </a:rPr>
                        <a:t> </a:t>
                      </a:r>
                      <a:r>
                        <a:rPr lang="en-US" sz="2000" b="0" i="1" kern="1200" spc="7" dirty="0" err="1">
                          <a:solidFill>
                            <a:srgbClr val="000000"/>
                          </a:solidFill>
                          <a:latin typeface="Montserrat Italics"/>
                        </a:rPr>
                        <a:t>nhân</a:t>
                      </a:r>
                      <a:r>
                        <a:rPr lang="en-US" sz="2000" b="0" i="1" kern="1200" spc="7" dirty="0">
                          <a:solidFill>
                            <a:srgbClr val="000000"/>
                          </a:solidFill>
                          <a:latin typeface="Montserrat Italics"/>
                        </a:rPr>
                        <a:t> </a:t>
                      </a:r>
                      <a:r>
                        <a:rPr lang="en-US" sz="2000" b="0" i="1" kern="1200" spc="7" dirty="0" err="1">
                          <a:solidFill>
                            <a:srgbClr val="000000"/>
                          </a:solidFill>
                          <a:latin typeface="Montserrat Italics"/>
                        </a:rPr>
                        <a:t>sự</a:t>
                      </a:r>
                      <a:endParaRPr lang="en-US" sz="2000" b="0" i="1" kern="1200" spc="7" dirty="0">
                        <a:solidFill>
                          <a:srgbClr val="000000"/>
                        </a:solidFill>
                        <a:latin typeface="Montserrat Italics"/>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3991"/>
                        </a:lnSpc>
                        <a:defRPr/>
                      </a:pPr>
                      <a:r>
                        <a:rPr lang="vi-VN" sz="2000" b="0" i="1" kern="1200" spc="7" dirty="0">
                          <a:solidFill>
                            <a:srgbClr val="000000"/>
                          </a:solidFill>
                          <a:latin typeface="Montserrat Italics"/>
                        </a:rPr>
                        <a:t>Mục tiêu: Nâng cao chất lượng và độ an toàn</a:t>
                      </a:r>
                      <a:r>
                        <a:rPr lang="en-US" sz="2000" b="0" i="1" kern="1200" spc="7" dirty="0">
                          <a:solidFill>
                            <a:srgbClr val="000000"/>
                          </a:solidFill>
                          <a:latin typeface="Montserrat Italics"/>
                        </a:rPr>
                        <a:t> </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1" name="TextBox 11"/>
          <p:cNvSpPr txBox="1"/>
          <p:nvPr/>
        </p:nvSpPr>
        <p:spPr>
          <a:xfrm>
            <a:off x="4441856" y="729745"/>
            <a:ext cx="1662550" cy="314925"/>
          </a:xfrm>
          <a:prstGeom prst="rect">
            <a:avLst/>
          </a:prstGeom>
        </p:spPr>
        <p:txBody>
          <a:bodyPr lIns="0" tIns="0" rIns="0" bIns="0" rtlCol="0" anchor="t">
            <a:spAutoFit/>
          </a:bodyPr>
          <a:lstStyle/>
          <a:p>
            <a:pPr marL="0" lvl="0" indent="0" algn="ctr">
              <a:lnSpc>
                <a:spcPts val="2591"/>
              </a:lnSpc>
              <a:spcBef>
                <a:spcPct val="0"/>
              </a:spcBef>
            </a:pPr>
            <a:r>
              <a:rPr lang="en-US" sz="1851" spc="3">
                <a:solidFill>
                  <a:srgbClr val="101B40"/>
                </a:solidFill>
                <a:latin typeface="Montserrat"/>
                <a:ea typeface="Montserrat"/>
                <a:cs typeface="Montserrat"/>
                <a:sym typeface="Montserrat"/>
              </a:rPr>
              <a:t>HOME</a:t>
            </a:r>
          </a:p>
        </p:txBody>
      </p:sp>
      <p:sp>
        <p:nvSpPr>
          <p:cNvPr id="12" name="TextBox 12"/>
          <p:cNvSpPr txBox="1"/>
          <p:nvPr/>
        </p:nvSpPr>
        <p:spPr>
          <a:xfrm>
            <a:off x="6829803" y="731958"/>
            <a:ext cx="1907082" cy="314925"/>
          </a:xfrm>
          <a:prstGeom prst="rect">
            <a:avLst/>
          </a:prstGeom>
        </p:spPr>
        <p:txBody>
          <a:bodyPr lIns="0" tIns="0" rIns="0" bIns="0" rtlCol="0" anchor="t">
            <a:spAutoFit/>
          </a:bodyPr>
          <a:lstStyle/>
          <a:p>
            <a:pPr marL="0" lvl="0" indent="0" algn="ctr">
              <a:lnSpc>
                <a:spcPts val="2591"/>
              </a:lnSpc>
              <a:spcBef>
                <a:spcPct val="0"/>
              </a:spcBef>
            </a:pPr>
            <a:r>
              <a:rPr lang="en-US" sz="1851" b="1" spc="3" dirty="0">
                <a:solidFill>
                  <a:srgbClr val="F1F1F1"/>
                </a:solidFill>
                <a:latin typeface="Montserrat Bold"/>
                <a:ea typeface="Montserrat Bold"/>
                <a:cs typeface="Montserrat Bold"/>
                <a:sym typeface="Montserrat Bold"/>
              </a:rPr>
              <a:t>DEBATE </a:t>
            </a:r>
          </a:p>
        </p:txBody>
      </p:sp>
      <p:sp>
        <p:nvSpPr>
          <p:cNvPr id="13" name="TextBox 13"/>
          <p:cNvSpPr txBox="1"/>
          <p:nvPr/>
        </p:nvSpPr>
        <p:spPr>
          <a:xfrm>
            <a:off x="9537426" y="731958"/>
            <a:ext cx="1589190" cy="314925"/>
          </a:xfrm>
          <a:prstGeom prst="rect">
            <a:avLst/>
          </a:prstGeom>
        </p:spPr>
        <p:txBody>
          <a:bodyPr lIns="0" tIns="0" rIns="0" bIns="0" rtlCol="0" anchor="t">
            <a:spAutoFit/>
          </a:bodyPr>
          <a:lstStyle/>
          <a:p>
            <a:pPr marL="0" lvl="0" indent="0" algn="ctr">
              <a:lnSpc>
                <a:spcPts val="2591"/>
              </a:lnSpc>
              <a:spcBef>
                <a:spcPct val="0"/>
              </a:spcBef>
            </a:pPr>
            <a:r>
              <a:rPr lang="en-US" sz="1851" spc="3">
                <a:solidFill>
                  <a:srgbClr val="101B40"/>
                </a:solidFill>
                <a:latin typeface="Montserrat"/>
                <a:ea typeface="Montserrat"/>
                <a:cs typeface="Montserrat"/>
                <a:sym typeface="Montserrat"/>
              </a:rPr>
              <a:t>CONTENT</a:t>
            </a:r>
          </a:p>
        </p:txBody>
      </p:sp>
      <p:sp>
        <p:nvSpPr>
          <p:cNvPr id="14" name="TextBox 14"/>
          <p:cNvSpPr txBox="1"/>
          <p:nvPr/>
        </p:nvSpPr>
        <p:spPr>
          <a:xfrm>
            <a:off x="11594836" y="729745"/>
            <a:ext cx="2224975" cy="314925"/>
          </a:xfrm>
          <a:prstGeom prst="rect">
            <a:avLst/>
          </a:prstGeom>
        </p:spPr>
        <p:txBody>
          <a:bodyPr lIns="0" tIns="0" rIns="0" bIns="0" rtlCol="0" anchor="t">
            <a:spAutoFit/>
          </a:bodyPr>
          <a:lstStyle/>
          <a:p>
            <a:pPr marL="0" lvl="0" indent="0" algn="ctr">
              <a:lnSpc>
                <a:spcPts val="2591"/>
              </a:lnSpc>
              <a:spcBef>
                <a:spcPct val="0"/>
              </a:spcBef>
            </a:pPr>
            <a:r>
              <a:rPr lang="en-US" sz="1851" spc="3">
                <a:solidFill>
                  <a:srgbClr val="101B40"/>
                </a:solidFill>
                <a:latin typeface="Montserrat"/>
                <a:ea typeface="Montserrat"/>
                <a:cs typeface="Montserrat"/>
                <a:sym typeface="Montserrat"/>
              </a:rPr>
              <a:t>OTHERS</a:t>
            </a:r>
          </a:p>
        </p:txBody>
      </p:sp>
      <p:sp>
        <p:nvSpPr>
          <p:cNvPr id="15" name="TextBox 15"/>
          <p:cNvSpPr txBox="1"/>
          <p:nvPr/>
        </p:nvSpPr>
        <p:spPr>
          <a:xfrm>
            <a:off x="804572" y="627964"/>
            <a:ext cx="1888114" cy="562057"/>
          </a:xfrm>
          <a:prstGeom prst="rect">
            <a:avLst/>
          </a:prstGeom>
        </p:spPr>
        <p:txBody>
          <a:bodyPr lIns="0" tIns="0" rIns="0" bIns="0" rtlCol="0" anchor="t">
            <a:spAutoFit/>
          </a:bodyPr>
          <a:lstStyle/>
          <a:p>
            <a:pPr marL="0" lvl="0" indent="0" algn="l">
              <a:lnSpc>
                <a:spcPts val="2235"/>
              </a:lnSpc>
            </a:pPr>
            <a:r>
              <a:rPr lang="en-US" sz="2051" b="1" spc="4">
                <a:solidFill>
                  <a:srgbClr val="101B40"/>
                </a:solidFill>
                <a:latin typeface="Montserrat Bold"/>
                <a:ea typeface="Montserrat Bold"/>
                <a:cs typeface="Montserrat Bold"/>
                <a:sym typeface="Montserrat Bold"/>
              </a:rPr>
              <a:t>THYNK </a:t>
            </a:r>
            <a:r>
              <a:rPr lang="en-US" sz="2051" spc="4">
                <a:solidFill>
                  <a:srgbClr val="101B40"/>
                </a:solidFill>
                <a:latin typeface="Montserrat"/>
                <a:ea typeface="Montserrat"/>
                <a:cs typeface="Montserrat"/>
                <a:sym typeface="Montserrat"/>
              </a:rPr>
              <a:t>UNLIMITED.</a:t>
            </a:r>
          </a:p>
        </p:txBody>
      </p:sp>
      <p:sp>
        <p:nvSpPr>
          <p:cNvPr id="16" name="TextBox 16"/>
          <p:cNvSpPr txBox="1"/>
          <p:nvPr/>
        </p:nvSpPr>
        <p:spPr>
          <a:xfrm>
            <a:off x="1403313" y="1830750"/>
            <a:ext cx="16278945" cy="1287029"/>
          </a:xfrm>
          <a:prstGeom prst="rect">
            <a:avLst/>
          </a:prstGeom>
        </p:spPr>
        <p:txBody>
          <a:bodyPr lIns="0" tIns="0" rIns="0" bIns="0" rtlCol="0" anchor="t">
            <a:spAutoFit/>
          </a:bodyPr>
          <a:lstStyle/>
          <a:p>
            <a:pPr algn="ctr">
              <a:lnSpc>
                <a:spcPts val="5186"/>
              </a:lnSpc>
              <a:spcBef>
                <a:spcPct val="0"/>
              </a:spcBef>
            </a:pPr>
            <a:r>
              <a:rPr lang="en-US" sz="3704" spc="7" dirty="0">
                <a:solidFill>
                  <a:srgbClr val="000000"/>
                </a:solidFill>
                <a:latin typeface="Paytone One"/>
                <a:ea typeface="Paytone One"/>
                <a:cs typeface="Paytone One"/>
                <a:sym typeface="Paytone One"/>
              </a:rPr>
              <a:t>TRANH BIỆN : AI THAY THẾ HAY ĐỒNG HÀNH ? </a:t>
            </a:r>
          </a:p>
          <a:p>
            <a:pPr algn="ctr">
              <a:lnSpc>
                <a:spcPts val="5186"/>
              </a:lnSpc>
              <a:spcBef>
                <a:spcPct val="0"/>
              </a:spcBef>
            </a:pPr>
            <a:r>
              <a:rPr lang="en-US" sz="3704" i="1" spc="7" dirty="0">
                <a:solidFill>
                  <a:srgbClr val="000000"/>
                </a:solidFill>
                <a:latin typeface="Montserrat Italics"/>
                <a:ea typeface="Montserrat Italics"/>
                <a:cs typeface="Montserrat Italics"/>
                <a:sym typeface="Montserrat Italics"/>
              </a:rPr>
              <a:t>DEBATE : REPLACEMENT VS. COLLABORATION ? </a:t>
            </a:r>
          </a:p>
        </p:txBody>
      </p:sp>
      <p:sp>
        <p:nvSpPr>
          <p:cNvPr id="17" name="TextBox 16">
            <a:extLst>
              <a:ext uri="{FF2B5EF4-FFF2-40B4-BE49-F238E27FC236}">
                <a16:creationId xmlns:a16="http://schemas.microsoft.com/office/drawing/2014/main" id="{745F7B6B-36B0-4580-A15F-6FC2C42790CE}"/>
              </a:ext>
            </a:extLst>
          </p:cNvPr>
          <p:cNvSpPr txBox="1"/>
          <p:nvPr/>
        </p:nvSpPr>
        <p:spPr>
          <a:xfrm>
            <a:off x="10332021" y="3061630"/>
            <a:ext cx="5964238" cy="2185214"/>
          </a:xfrm>
          <a:prstGeom prst="rect">
            <a:avLst/>
          </a:prstGeom>
          <a:noFill/>
        </p:spPr>
        <p:txBody>
          <a:bodyPr wrap="square" rtlCol="0">
            <a:spAutoFit/>
          </a:bodyPr>
          <a:lstStyle/>
          <a:p>
            <a:r>
              <a:rPr lang="en-US" sz="4000" b="1" dirty="0" err="1">
                <a:solidFill>
                  <a:schemeClr val="bg1">
                    <a:lumMod val="95000"/>
                  </a:schemeClr>
                </a:solidFill>
                <a:effectLst/>
                <a:latin typeface="Segoe UI Black" panose="020B0A02040204020203" pitchFamily="34" charset="0"/>
                <a:ea typeface="Segoe UI Black" panose="020B0A02040204020203" pitchFamily="34" charset="0"/>
              </a:rPr>
              <a:t>Ví</a:t>
            </a:r>
            <a:r>
              <a:rPr lang="en-US" sz="4000" b="1" dirty="0">
                <a:solidFill>
                  <a:schemeClr val="bg1">
                    <a:lumMod val="95000"/>
                  </a:schemeClr>
                </a:solidFill>
                <a:effectLst/>
                <a:latin typeface="Segoe UI Black" panose="020B0A02040204020203" pitchFamily="34" charset="0"/>
                <a:ea typeface="Segoe UI Black" panose="020B0A02040204020203" pitchFamily="34" charset="0"/>
              </a:rPr>
              <a:t> </a:t>
            </a:r>
            <a:r>
              <a:rPr lang="en-US" sz="4000" b="1" dirty="0" err="1">
                <a:solidFill>
                  <a:schemeClr val="bg1">
                    <a:lumMod val="95000"/>
                  </a:schemeClr>
                </a:solidFill>
                <a:effectLst/>
                <a:latin typeface="Segoe UI Black" panose="020B0A02040204020203" pitchFamily="34" charset="0"/>
                <a:ea typeface="Segoe UI Black" panose="020B0A02040204020203" pitchFamily="34" charset="0"/>
              </a:rPr>
              <a:t>dụ</a:t>
            </a:r>
            <a:r>
              <a:rPr lang="en-US" sz="4000" b="1" dirty="0">
                <a:solidFill>
                  <a:schemeClr val="bg1">
                    <a:lumMod val="95000"/>
                  </a:schemeClr>
                </a:solidFill>
                <a:effectLst/>
                <a:latin typeface="Segoe UI Black" panose="020B0A02040204020203" pitchFamily="34" charset="0"/>
                <a:ea typeface="Segoe UI Black" panose="020B0A02040204020203" pitchFamily="34" charset="0"/>
              </a:rPr>
              <a:t> ( Example ) :</a:t>
            </a:r>
          </a:p>
          <a:p>
            <a:r>
              <a:rPr lang="en-US" sz="1800" b="1" dirty="0">
                <a:solidFill>
                  <a:schemeClr val="bg1">
                    <a:lumMod val="95000"/>
                  </a:schemeClr>
                </a:solidFill>
                <a:effectLst/>
                <a:latin typeface="Times New Roman" panose="02020603050405020304" pitchFamily="18" charset="0"/>
                <a:ea typeface="Times New Roman" panose="02020603050405020304" pitchFamily="18" charset="0"/>
              </a:rPr>
              <a:t> </a:t>
            </a:r>
            <a:r>
              <a:rPr lang="en-US" sz="2400" i="1" spc="7" dirty="0" err="1">
                <a:solidFill>
                  <a:schemeClr val="bg1">
                    <a:lumMod val="95000"/>
                  </a:schemeClr>
                </a:solidFill>
                <a:latin typeface="Montserrat Italics"/>
              </a:rPr>
              <a:t>Bác</a:t>
            </a:r>
            <a:r>
              <a:rPr lang="en-US" sz="2400" i="1" spc="7" dirty="0">
                <a:solidFill>
                  <a:schemeClr val="bg1">
                    <a:lumMod val="95000"/>
                  </a:schemeClr>
                </a:solidFill>
                <a:latin typeface="Montserrat Italics"/>
              </a:rPr>
              <a:t> </a:t>
            </a:r>
            <a:r>
              <a:rPr lang="en-US" sz="2400" i="1" spc="7" dirty="0" err="1">
                <a:solidFill>
                  <a:schemeClr val="bg1">
                    <a:lumMod val="95000"/>
                  </a:schemeClr>
                </a:solidFill>
                <a:latin typeface="Montserrat Italics"/>
              </a:rPr>
              <a:t>sĩ</a:t>
            </a:r>
            <a:r>
              <a:rPr lang="en-US" sz="2400" i="1" spc="7" dirty="0">
                <a:solidFill>
                  <a:schemeClr val="bg1">
                    <a:lumMod val="95000"/>
                  </a:schemeClr>
                </a:solidFill>
                <a:latin typeface="Montserrat Italics"/>
              </a:rPr>
              <a:t> </a:t>
            </a:r>
            <a:r>
              <a:rPr lang="en-US" sz="2400" i="1" spc="7" dirty="0" err="1">
                <a:solidFill>
                  <a:schemeClr val="bg1">
                    <a:lumMod val="95000"/>
                  </a:schemeClr>
                </a:solidFill>
                <a:latin typeface="Montserrat Italics"/>
              </a:rPr>
              <a:t>phẩu</a:t>
            </a:r>
            <a:r>
              <a:rPr lang="en-US" sz="2400" i="1" spc="7" dirty="0">
                <a:solidFill>
                  <a:schemeClr val="bg1">
                    <a:lumMod val="95000"/>
                  </a:schemeClr>
                </a:solidFill>
                <a:latin typeface="Montserrat Italics"/>
              </a:rPr>
              <a:t> </a:t>
            </a:r>
            <a:r>
              <a:rPr lang="en-US" sz="2400" i="1" spc="7" dirty="0" err="1">
                <a:solidFill>
                  <a:schemeClr val="bg1">
                    <a:lumMod val="95000"/>
                  </a:schemeClr>
                </a:solidFill>
                <a:latin typeface="Montserrat Italics"/>
              </a:rPr>
              <a:t>thuật</a:t>
            </a:r>
            <a:r>
              <a:rPr lang="en-US" sz="2400" i="1" spc="7" dirty="0">
                <a:solidFill>
                  <a:schemeClr val="bg1">
                    <a:lumMod val="95000"/>
                  </a:schemeClr>
                </a:solidFill>
                <a:latin typeface="Montserrat Italics"/>
              </a:rPr>
              <a:t> dung </a:t>
            </a:r>
            <a:r>
              <a:rPr lang="en-US" sz="2400" i="1" spc="7" dirty="0" err="1">
                <a:solidFill>
                  <a:schemeClr val="bg1">
                    <a:lumMod val="95000"/>
                  </a:schemeClr>
                </a:solidFill>
                <a:latin typeface="Montserrat Italics"/>
              </a:rPr>
              <a:t>cánh</a:t>
            </a:r>
            <a:r>
              <a:rPr lang="en-US" sz="2400" i="1" spc="7" dirty="0">
                <a:solidFill>
                  <a:schemeClr val="bg1">
                    <a:lumMod val="95000"/>
                  </a:schemeClr>
                </a:solidFill>
                <a:latin typeface="Montserrat Italics"/>
              </a:rPr>
              <a:t> </a:t>
            </a:r>
            <a:r>
              <a:rPr lang="en-US" sz="2400" i="1" spc="7" dirty="0" err="1">
                <a:solidFill>
                  <a:schemeClr val="bg1">
                    <a:lumMod val="95000"/>
                  </a:schemeClr>
                </a:solidFill>
                <a:latin typeface="Montserrat Italics"/>
              </a:rPr>
              <a:t>tay</a:t>
            </a:r>
            <a:r>
              <a:rPr lang="en-US" sz="2400" i="1" spc="7" dirty="0">
                <a:solidFill>
                  <a:schemeClr val="bg1">
                    <a:lumMod val="95000"/>
                  </a:schemeClr>
                </a:solidFill>
                <a:latin typeface="Montserrat Italics"/>
              </a:rPr>
              <a:t> robot AI </a:t>
            </a:r>
          </a:p>
          <a:p>
            <a:r>
              <a:rPr lang="en-US" sz="2400" i="1" spc="7" dirty="0">
                <a:solidFill>
                  <a:schemeClr val="bg1">
                    <a:lumMod val="95000"/>
                  </a:schemeClr>
                </a:solidFill>
                <a:latin typeface="Montserrat Italics"/>
              </a:rPr>
              <a:t>The surgeon operates an AI-powered robotic arm.</a:t>
            </a:r>
          </a:p>
        </p:txBody>
      </p:sp>
      <p:pic>
        <p:nvPicPr>
          <p:cNvPr id="1026" name="Picture 2" descr="100 ca mổ não và tuỷ sống bằng Robot AI duy nhất tại Việt Nam">
            <a:extLst>
              <a:ext uri="{FF2B5EF4-FFF2-40B4-BE49-F238E27FC236}">
                <a16:creationId xmlns:a16="http://schemas.microsoft.com/office/drawing/2014/main" id="{C0C14ABC-4C3F-4DDF-8E18-25D13AF8427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40951" y="5602811"/>
            <a:ext cx="5964238" cy="397534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80">
                                          <p:stCondLst>
                                            <p:cond delay="0"/>
                                          </p:stCondLst>
                                        </p:cTn>
                                        <p:tgtEl>
                                          <p:spTgt spid="16"/>
                                        </p:tgtEl>
                                      </p:cBhvr>
                                    </p:animEffect>
                                    <p:anim calcmode="lin" valueType="num">
                                      <p:cBhvr>
                                        <p:cTn id="8"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13" dur="26">
                                          <p:stCondLst>
                                            <p:cond delay="650"/>
                                          </p:stCondLst>
                                        </p:cTn>
                                        <p:tgtEl>
                                          <p:spTgt spid="16"/>
                                        </p:tgtEl>
                                      </p:cBhvr>
                                      <p:to x="100000" y="60000"/>
                                    </p:animScale>
                                    <p:animScale>
                                      <p:cBhvr>
                                        <p:cTn id="14" dur="166" decel="50000">
                                          <p:stCondLst>
                                            <p:cond delay="676"/>
                                          </p:stCondLst>
                                        </p:cTn>
                                        <p:tgtEl>
                                          <p:spTgt spid="16"/>
                                        </p:tgtEl>
                                      </p:cBhvr>
                                      <p:to x="100000" y="100000"/>
                                    </p:animScale>
                                    <p:animScale>
                                      <p:cBhvr>
                                        <p:cTn id="15" dur="26">
                                          <p:stCondLst>
                                            <p:cond delay="1312"/>
                                          </p:stCondLst>
                                        </p:cTn>
                                        <p:tgtEl>
                                          <p:spTgt spid="16"/>
                                        </p:tgtEl>
                                      </p:cBhvr>
                                      <p:to x="100000" y="80000"/>
                                    </p:animScale>
                                    <p:animScale>
                                      <p:cBhvr>
                                        <p:cTn id="16" dur="166" decel="50000">
                                          <p:stCondLst>
                                            <p:cond delay="1338"/>
                                          </p:stCondLst>
                                        </p:cTn>
                                        <p:tgtEl>
                                          <p:spTgt spid="16"/>
                                        </p:tgtEl>
                                      </p:cBhvr>
                                      <p:to x="100000" y="100000"/>
                                    </p:animScale>
                                    <p:animScale>
                                      <p:cBhvr>
                                        <p:cTn id="17" dur="26">
                                          <p:stCondLst>
                                            <p:cond delay="1642"/>
                                          </p:stCondLst>
                                        </p:cTn>
                                        <p:tgtEl>
                                          <p:spTgt spid="16"/>
                                        </p:tgtEl>
                                      </p:cBhvr>
                                      <p:to x="100000" y="90000"/>
                                    </p:animScale>
                                    <p:animScale>
                                      <p:cBhvr>
                                        <p:cTn id="18" dur="166" decel="50000">
                                          <p:stCondLst>
                                            <p:cond delay="1668"/>
                                          </p:stCondLst>
                                        </p:cTn>
                                        <p:tgtEl>
                                          <p:spTgt spid="16"/>
                                        </p:tgtEl>
                                      </p:cBhvr>
                                      <p:to x="100000" y="100000"/>
                                    </p:animScale>
                                    <p:animScale>
                                      <p:cBhvr>
                                        <p:cTn id="19" dur="26">
                                          <p:stCondLst>
                                            <p:cond delay="1808"/>
                                          </p:stCondLst>
                                        </p:cTn>
                                        <p:tgtEl>
                                          <p:spTgt spid="16"/>
                                        </p:tgtEl>
                                      </p:cBhvr>
                                      <p:to x="100000" y="95000"/>
                                    </p:animScale>
                                    <p:animScale>
                                      <p:cBhvr>
                                        <p:cTn id="20" dur="166" decel="50000">
                                          <p:stCondLst>
                                            <p:cond delay="1834"/>
                                          </p:stCondLst>
                                        </p:cTn>
                                        <p:tgtEl>
                                          <p:spTgt spid="1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ppt_x</p:attrName>
                                        </p:attrNameLst>
                                      </p:cBhvr>
                                      <p:tavLst>
                                        <p:tav tm="0">
                                          <p:val>
                                            <p:strVal val="#ppt_x"/>
                                          </p:val>
                                        </p:tav>
                                        <p:tav tm="100000">
                                          <p:val>
                                            <p:strVal val="#ppt_x"/>
                                          </p:val>
                                        </p:tav>
                                      </p:tavLst>
                                    </p:anim>
                                    <p:anim calcmode="lin" valueType="num">
                                      <p:cBhvr>
                                        <p:cTn id="2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anim calcmode="lin" valueType="num">
                                      <p:cBhvr>
                                        <p:cTn id="33" dur="1000" fill="hold"/>
                                        <p:tgtEl>
                                          <p:spTgt spid="18"/>
                                        </p:tgtEl>
                                        <p:attrNameLst>
                                          <p:attrName>ppt_x</p:attrName>
                                        </p:attrNameLst>
                                      </p:cBhvr>
                                      <p:tavLst>
                                        <p:tav tm="0">
                                          <p:val>
                                            <p:strVal val="#ppt_x"/>
                                          </p:val>
                                        </p:tav>
                                        <p:tav tm="100000">
                                          <p:val>
                                            <p:strVal val="#ppt_x"/>
                                          </p:val>
                                        </p:tav>
                                      </p:tavLst>
                                    </p:anim>
                                    <p:anim calcmode="lin" valueType="num">
                                      <p:cBhvr>
                                        <p:cTn id="3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1026"/>
                                        </p:tgtEl>
                                        <p:attrNameLst>
                                          <p:attrName>style.visibility</p:attrName>
                                        </p:attrNameLst>
                                      </p:cBhvr>
                                      <p:to>
                                        <p:strVal val="visible"/>
                                      </p:to>
                                    </p:set>
                                    <p:animEffect transition="in" filter="fade">
                                      <p:cBhvr>
                                        <p:cTn id="39" dur="1000"/>
                                        <p:tgtEl>
                                          <p:spTgt spid="1026"/>
                                        </p:tgtEl>
                                      </p:cBhvr>
                                    </p:animEffect>
                                    <p:anim calcmode="lin" valueType="num">
                                      <p:cBhvr>
                                        <p:cTn id="40" dur="1000" fill="hold"/>
                                        <p:tgtEl>
                                          <p:spTgt spid="1026"/>
                                        </p:tgtEl>
                                        <p:attrNameLst>
                                          <p:attrName>ppt_x</p:attrName>
                                        </p:attrNameLst>
                                      </p:cBhvr>
                                      <p:tavLst>
                                        <p:tav tm="0">
                                          <p:val>
                                            <p:strVal val="#ppt_x"/>
                                          </p:val>
                                        </p:tav>
                                        <p:tav tm="100000">
                                          <p:val>
                                            <p:strVal val="#ppt_x"/>
                                          </p:val>
                                        </p:tav>
                                      </p:tavLst>
                                    </p:anim>
                                    <p:anim calcmode="lin" valueType="num">
                                      <p:cBhvr>
                                        <p:cTn id="41"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grpSp>
        <p:nvGrpSpPr>
          <p:cNvPr id="2" name="Group 2"/>
          <p:cNvGrpSpPr/>
          <p:nvPr/>
        </p:nvGrpSpPr>
        <p:grpSpPr>
          <a:xfrm>
            <a:off x="4409081" y="515471"/>
            <a:ext cx="9469839" cy="814592"/>
            <a:chOff x="0" y="0"/>
            <a:chExt cx="2494114" cy="214543"/>
          </a:xfrm>
        </p:grpSpPr>
        <p:sp>
          <p:nvSpPr>
            <p:cNvPr id="3" name="Freeform 3"/>
            <p:cNvSpPr/>
            <p:nvPr/>
          </p:nvSpPr>
          <p:spPr>
            <a:xfrm>
              <a:off x="0" y="0"/>
              <a:ext cx="2494114" cy="214543"/>
            </a:xfrm>
            <a:custGeom>
              <a:avLst/>
              <a:gdLst/>
              <a:ahLst/>
              <a:cxnLst/>
              <a:rect l="l" t="t" r="r" b="b"/>
              <a:pathLst>
                <a:path w="2494114" h="214543">
                  <a:moveTo>
                    <a:pt x="81753" y="0"/>
                  </a:moveTo>
                  <a:lnTo>
                    <a:pt x="2412360" y="0"/>
                  </a:lnTo>
                  <a:cubicBezTo>
                    <a:pt x="2457512" y="0"/>
                    <a:pt x="2494114" y="36602"/>
                    <a:pt x="2494114" y="81753"/>
                  </a:cubicBezTo>
                  <a:lnTo>
                    <a:pt x="2494114" y="132789"/>
                  </a:lnTo>
                  <a:cubicBezTo>
                    <a:pt x="2494114" y="177940"/>
                    <a:pt x="2457512" y="214543"/>
                    <a:pt x="2412360" y="214543"/>
                  </a:cubicBezTo>
                  <a:lnTo>
                    <a:pt x="81753" y="214543"/>
                  </a:lnTo>
                  <a:cubicBezTo>
                    <a:pt x="36602" y="214543"/>
                    <a:pt x="0" y="177940"/>
                    <a:pt x="0" y="132789"/>
                  </a:cubicBezTo>
                  <a:lnTo>
                    <a:pt x="0" y="81753"/>
                  </a:lnTo>
                  <a:cubicBezTo>
                    <a:pt x="0" y="36602"/>
                    <a:pt x="36602" y="0"/>
                    <a:pt x="81753" y="0"/>
                  </a:cubicBezTo>
                  <a:close/>
                </a:path>
              </a:pathLst>
            </a:custGeom>
            <a:ln w="38100" cap="rnd">
              <a:solidFill>
                <a:srgbClr val="101B40"/>
              </a:solidFill>
              <a:prstDash val="solid"/>
              <a:round/>
            </a:ln>
          </p:spPr>
        </p:sp>
        <p:sp>
          <p:nvSpPr>
            <p:cNvPr id="4" name="TextBox 4"/>
            <p:cNvSpPr txBox="1"/>
            <p:nvPr/>
          </p:nvSpPr>
          <p:spPr>
            <a:xfrm>
              <a:off x="0" y="-38100"/>
              <a:ext cx="2494114" cy="252643"/>
            </a:xfrm>
            <a:prstGeom prst="rect">
              <a:avLst/>
            </a:prstGeom>
          </p:spPr>
          <p:txBody>
            <a:bodyPr lIns="50800" tIns="50800" rIns="50800" bIns="50800" rtlCol="0" anchor="ctr"/>
            <a:lstStyle/>
            <a:p>
              <a:pPr algn="ctr">
                <a:lnSpc>
                  <a:spcPts val="2871"/>
                </a:lnSpc>
              </a:pPr>
              <a:endParaRPr/>
            </a:p>
          </p:txBody>
        </p:sp>
      </p:grpSp>
      <p:grpSp>
        <p:nvGrpSpPr>
          <p:cNvPr id="5" name="Group 5"/>
          <p:cNvGrpSpPr/>
          <p:nvPr/>
        </p:nvGrpSpPr>
        <p:grpSpPr>
          <a:xfrm>
            <a:off x="9460786" y="628301"/>
            <a:ext cx="1665830" cy="588932"/>
            <a:chOff x="0" y="0"/>
            <a:chExt cx="438737" cy="155110"/>
          </a:xfrm>
        </p:grpSpPr>
        <p:sp>
          <p:nvSpPr>
            <p:cNvPr id="6" name="Freeform 6"/>
            <p:cNvSpPr/>
            <p:nvPr/>
          </p:nvSpPr>
          <p:spPr>
            <a:xfrm>
              <a:off x="0" y="0"/>
              <a:ext cx="438737" cy="155110"/>
            </a:xfrm>
            <a:custGeom>
              <a:avLst/>
              <a:gdLst/>
              <a:ahLst/>
              <a:cxnLst/>
              <a:rect l="l" t="t" r="r" b="b"/>
              <a:pathLst>
                <a:path w="438737" h="155110">
                  <a:moveTo>
                    <a:pt x="77555" y="0"/>
                  </a:moveTo>
                  <a:lnTo>
                    <a:pt x="361182" y="0"/>
                  </a:lnTo>
                  <a:cubicBezTo>
                    <a:pt x="404015" y="0"/>
                    <a:pt x="438737" y="34722"/>
                    <a:pt x="438737" y="77555"/>
                  </a:cubicBezTo>
                  <a:lnTo>
                    <a:pt x="438737" y="77555"/>
                  </a:lnTo>
                  <a:cubicBezTo>
                    <a:pt x="438737" y="120387"/>
                    <a:pt x="404015" y="155110"/>
                    <a:pt x="361182" y="155110"/>
                  </a:cubicBezTo>
                  <a:lnTo>
                    <a:pt x="77555" y="155110"/>
                  </a:lnTo>
                  <a:cubicBezTo>
                    <a:pt x="34722" y="155110"/>
                    <a:pt x="0" y="120387"/>
                    <a:pt x="0" y="77555"/>
                  </a:cubicBezTo>
                  <a:lnTo>
                    <a:pt x="0" y="77555"/>
                  </a:lnTo>
                  <a:cubicBezTo>
                    <a:pt x="0" y="34722"/>
                    <a:pt x="34722" y="0"/>
                    <a:pt x="77555" y="0"/>
                  </a:cubicBezTo>
                  <a:close/>
                </a:path>
              </a:pathLst>
            </a:custGeom>
            <a:solidFill>
              <a:srgbClr val="101B40"/>
            </a:solidFill>
            <a:ln cap="rnd">
              <a:noFill/>
              <a:prstDash val="solid"/>
              <a:round/>
            </a:ln>
          </p:spPr>
        </p:sp>
        <p:sp>
          <p:nvSpPr>
            <p:cNvPr id="7" name="TextBox 7"/>
            <p:cNvSpPr txBox="1"/>
            <p:nvPr/>
          </p:nvSpPr>
          <p:spPr>
            <a:xfrm>
              <a:off x="0" y="-38100"/>
              <a:ext cx="438737" cy="193210"/>
            </a:xfrm>
            <a:prstGeom prst="rect">
              <a:avLst/>
            </a:prstGeom>
          </p:spPr>
          <p:txBody>
            <a:bodyPr lIns="50800" tIns="50800" rIns="50800" bIns="50800" rtlCol="0" anchor="ctr"/>
            <a:lstStyle/>
            <a:p>
              <a:pPr algn="ctr">
                <a:lnSpc>
                  <a:spcPts val="2871"/>
                </a:lnSpc>
              </a:pPr>
              <a:endParaRPr/>
            </a:p>
          </p:txBody>
        </p:sp>
      </p:grpSp>
      <p:sp>
        <p:nvSpPr>
          <p:cNvPr id="8" name="Freeform 8"/>
          <p:cNvSpPr/>
          <p:nvPr/>
        </p:nvSpPr>
        <p:spPr>
          <a:xfrm>
            <a:off x="16736419" y="677760"/>
            <a:ext cx="522881" cy="443415"/>
          </a:xfrm>
          <a:custGeom>
            <a:avLst/>
            <a:gdLst/>
            <a:ahLst/>
            <a:cxnLst/>
            <a:rect l="l" t="t" r="r" b="b"/>
            <a:pathLst>
              <a:path w="522881" h="443415">
                <a:moveTo>
                  <a:pt x="0" y="0"/>
                </a:moveTo>
                <a:lnTo>
                  <a:pt x="522881" y="0"/>
                </a:lnTo>
                <a:lnTo>
                  <a:pt x="522881" y="443415"/>
                </a:lnTo>
                <a:lnTo>
                  <a:pt x="0" y="443415"/>
                </a:lnTo>
                <a:lnTo>
                  <a:pt x="0" y="0"/>
                </a:lnTo>
                <a:close/>
              </a:path>
            </a:pathLst>
          </a:custGeom>
          <a:blipFill>
            <a:blip r:embed="rId2">
              <a:extLst>
                <a:ext uri="{96DAC541-7B7A-43D3-8B79-37D633B846F1}">
                  <asvg:svgBlip xmlns:asvg="http://schemas.microsoft.com/office/drawing/2016/SVG/main" r:embed="rId3"/>
                </a:ext>
              </a:extLst>
            </a:blip>
            <a:stretch>
              <a:fillRect l="-962406" r="-308968"/>
            </a:stretch>
          </a:blipFill>
        </p:spPr>
      </p:sp>
      <p:sp>
        <p:nvSpPr>
          <p:cNvPr id="9" name="Freeform 9"/>
          <p:cNvSpPr/>
          <p:nvPr/>
        </p:nvSpPr>
        <p:spPr>
          <a:xfrm>
            <a:off x="11594836" y="4135241"/>
            <a:ext cx="8967268" cy="5123059"/>
          </a:xfrm>
          <a:custGeom>
            <a:avLst/>
            <a:gdLst/>
            <a:ahLst/>
            <a:cxnLst/>
            <a:rect l="l" t="t" r="r" b="b"/>
            <a:pathLst>
              <a:path w="8967268" h="5123059">
                <a:moveTo>
                  <a:pt x="0" y="0"/>
                </a:moveTo>
                <a:lnTo>
                  <a:pt x="8967267" y="0"/>
                </a:lnTo>
                <a:lnTo>
                  <a:pt x="8967267" y="5123059"/>
                </a:lnTo>
                <a:lnTo>
                  <a:pt x="0" y="5123059"/>
                </a:lnTo>
                <a:lnTo>
                  <a:pt x="0" y="0"/>
                </a:lnTo>
                <a:close/>
              </a:path>
            </a:pathLst>
          </a:custGeom>
          <a:blipFill>
            <a:blip r:embed="rId4"/>
            <a:stretch>
              <a:fillRect/>
            </a:stretch>
          </a:blipFill>
        </p:spPr>
      </p:sp>
      <p:sp>
        <p:nvSpPr>
          <p:cNvPr id="10" name="Freeform 10"/>
          <p:cNvSpPr/>
          <p:nvPr/>
        </p:nvSpPr>
        <p:spPr>
          <a:xfrm>
            <a:off x="143475" y="3752471"/>
            <a:ext cx="11203598" cy="2912936"/>
          </a:xfrm>
          <a:custGeom>
            <a:avLst/>
            <a:gdLst/>
            <a:ahLst/>
            <a:cxnLst/>
            <a:rect l="l" t="t" r="r" b="b"/>
            <a:pathLst>
              <a:path w="11203598" h="2912936">
                <a:moveTo>
                  <a:pt x="0" y="0"/>
                </a:moveTo>
                <a:lnTo>
                  <a:pt x="11203599" y="0"/>
                </a:lnTo>
                <a:lnTo>
                  <a:pt x="11203599" y="2912935"/>
                </a:lnTo>
                <a:lnTo>
                  <a:pt x="0" y="291293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1" name="TextBox 11"/>
          <p:cNvSpPr txBox="1"/>
          <p:nvPr/>
        </p:nvSpPr>
        <p:spPr>
          <a:xfrm>
            <a:off x="4441856" y="729745"/>
            <a:ext cx="1662550" cy="314925"/>
          </a:xfrm>
          <a:prstGeom prst="rect">
            <a:avLst/>
          </a:prstGeom>
        </p:spPr>
        <p:txBody>
          <a:bodyPr lIns="0" tIns="0" rIns="0" bIns="0" rtlCol="0" anchor="t">
            <a:spAutoFit/>
          </a:bodyPr>
          <a:lstStyle/>
          <a:p>
            <a:pPr marL="0" lvl="0" indent="0" algn="ctr">
              <a:lnSpc>
                <a:spcPts val="2591"/>
              </a:lnSpc>
              <a:spcBef>
                <a:spcPct val="0"/>
              </a:spcBef>
            </a:pPr>
            <a:r>
              <a:rPr lang="en-US" sz="1851" spc="3">
                <a:solidFill>
                  <a:srgbClr val="101B40"/>
                </a:solidFill>
                <a:latin typeface="Montserrat"/>
                <a:ea typeface="Montserrat"/>
                <a:cs typeface="Montserrat"/>
                <a:sym typeface="Montserrat"/>
              </a:rPr>
              <a:t>HOME</a:t>
            </a:r>
          </a:p>
        </p:txBody>
      </p:sp>
      <p:sp>
        <p:nvSpPr>
          <p:cNvPr id="12" name="TextBox 12"/>
          <p:cNvSpPr txBox="1"/>
          <p:nvPr/>
        </p:nvSpPr>
        <p:spPr>
          <a:xfrm>
            <a:off x="6829803" y="731958"/>
            <a:ext cx="1907082" cy="314925"/>
          </a:xfrm>
          <a:prstGeom prst="rect">
            <a:avLst/>
          </a:prstGeom>
        </p:spPr>
        <p:txBody>
          <a:bodyPr lIns="0" tIns="0" rIns="0" bIns="0" rtlCol="0" anchor="t">
            <a:spAutoFit/>
          </a:bodyPr>
          <a:lstStyle/>
          <a:p>
            <a:pPr marL="0" lvl="0" indent="0" algn="ctr">
              <a:lnSpc>
                <a:spcPts val="2591"/>
              </a:lnSpc>
              <a:spcBef>
                <a:spcPct val="0"/>
              </a:spcBef>
            </a:pPr>
            <a:r>
              <a:rPr lang="en-US" sz="1851" spc="3">
                <a:solidFill>
                  <a:srgbClr val="101B40"/>
                </a:solidFill>
                <a:latin typeface="Montserrat"/>
                <a:ea typeface="Montserrat"/>
                <a:cs typeface="Montserrat"/>
                <a:sym typeface="Montserrat"/>
              </a:rPr>
              <a:t>ABOUT</a:t>
            </a:r>
          </a:p>
        </p:txBody>
      </p:sp>
      <p:sp>
        <p:nvSpPr>
          <p:cNvPr id="13" name="TextBox 13"/>
          <p:cNvSpPr txBox="1"/>
          <p:nvPr/>
        </p:nvSpPr>
        <p:spPr>
          <a:xfrm>
            <a:off x="9499106" y="731958"/>
            <a:ext cx="1589190" cy="314925"/>
          </a:xfrm>
          <a:prstGeom prst="rect">
            <a:avLst/>
          </a:prstGeom>
        </p:spPr>
        <p:txBody>
          <a:bodyPr lIns="0" tIns="0" rIns="0" bIns="0" rtlCol="0" anchor="t">
            <a:spAutoFit/>
          </a:bodyPr>
          <a:lstStyle/>
          <a:p>
            <a:pPr marL="0" lvl="0" indent="0" algn="ctr">
              <a:lnSpc>
                <a:spcPts val="2591"/>
              </a:lnSpc>
              <a:spcBef>
                <a:spcPct val="0"/>
              </a:spcBef>
            </a:pPr>
            <a:r>
              <a:rPr lang="en-US" sz="1851" b="1" spc="3">
                <a:solidFill>
                  <a:srgbClr val="F4F4F4"/>
                </a:solidFill>
                <a:latin typeface="Montserrat Bold"/>
                <a:ea typeface="Montserrat Bold"/>
                <a:cs typeface="Montserrat Bold"/>
                <a:sym typeface="Montserrat Bold"/>
              </a:rPr>
              <a:t>CONTENT</a:t>
            </a:r>
          </a:p>
        </p:txBody>
      </p:sp>
      <p:sp>
        <p:nvSpPr>
          <p:cNvPr id="14" name="TextBox 14"/>
          <p:cNvSpPr txBox="1"/>
          <p:nvPr/>
        </p:nvSpPr>
        <p:spPr>
          <a:xfrm>
            <a:off x="11594836" y="729745"/>
            <a:ext cx="2224975" cy="314925"/>
          </a:xfrm>
          <a:prstGeom prst="rect">
            <a:avLst/>
          </a:prstGeom>
        </p:spPr>
        <p:txBody>
          <a:bodyPr lIns="0" tIns="0" rIns="0" bIns="0" rtlCol="0" anchor="t">
            <a:spAutoFit/>
          </a:bodyPr>
          <a:lstStyle/>
          <a:p>
            <a:pPr marL="0" lvl="0" indent="0" algn="ctr">
              <a:lnSpc>
                <a:spcPts val="2591"/>
              </a:lnSpc>
              <a:spcBef>
                <a:spcPct val="0"/>
              </a:spcBef>
            </a:pPr>
            <a:r>
              <a:rPr lang="en-US" sz="1851" spc="3">
                <a:solidFill>
                  <a:srgbClr val="101B40"/>
                </a:solidFill>
                <a:latin typeface="Montserrat"/>
                <a:ea typeface="Montserrat"/>
                <a:cs typeface="Montserrat"/>
                <a:sym typeface="Montserrat"/>
              </a:rPr>
              <a:t>OTHERS</a:t>
            </a:r>
          </a:p>
        </p:txBody>
      </p:sp>
      <p:sp>
        <p:nvSpPr>
          <p:cNvPr id="15" name="TextBox 15"/>
          <p:cNvSpPr txBox="1"/>
          <p:nvPr/>
        </p:nvSpPr>
        <p:spPr>
          <a:xfrm>
            <a:off x="804572" y="627964"/>
            <a:ext cx="1888114" cy="562057"/>
          </a:xfrm>
          <a:prstGeom prst="rect">
            <a:avLst/>
          </a:prstGeom>
        </p:spPr>
        <p:txBody>
          <a:bodyPr lIns="0" tIns="0" rIns="0" bIns="0" rtlCol="0" anchor="t">
            <a:spAutoFit/>
          </a:bodyPr>
          <a:lstStyle/>
          <a:p>
            <a:pPr marL="0" lvl="0" indent="0" algn="l">
              <a:lnSpc>
                <a:spcPts val="2235"/>
              </a:lnSpc>
            </a:pPr>
            <a:r>
              <a:rPr lang="en-US" sz="2051" b="1" spc="4">
                <a:solidFill>
                  <a:srgbClr val="101B40"/>
                </a:solidFill>
                <a:latin typeface="Montserrat Bold"/>
                <a:ea typeface="Montserrat Bold"/>
                <a:cs typeface="Montserrat Bold"/>
                <a:sym typeface="Montserrat Bold"/>
              </a:rPr>
              <a:t>THYNK </a:t>
            </a:r>
            <a:r>
              <a:rPr lang="en-US" sz="2051" spc="4">
                <a:solidFill>
                  <a:srgbClr val="101B40"/>
                </a:solidFill>
                <a:latin typeface="Montserrat"/>
                <a:ea typeface="Montserrat"/>
                <a:cs typeface="Montserrat"/>
                <a:sym typeface="Montserrat"/>
              </a:rPr>
              <a:t>UNLIMITED.</a:t>
            </a:r>
          </a:p>
        </p:txBody>
      </p:sp>
      <p:sp>
        <p:nvSpPr>
          <p:cNvPr id="16" name="TextBox 16"/>
          <p:cNvSpPr txBox="1"/>
          <p:nvPr/>
        </p:nvSpPr>
        <p:spPr>
          <a:xfrm>
            <a:off x="1831023" y="1514599"/>
            <a:ext cx="15259527" cy="2950181"/>
          </a:xfrm>
          <a:prstGeom prst="rect">
            <a:avLst/>
          </a:prstGeom>
        </p:spPr>
        <p:txBody>
          <a:bodyPr lIns="0" tIns="0" rIns="0" bIns="0" rtlCol="0" anchor="t">
            <a:spAutoFit/>
          </a:bodyPr>
          <a:lstStyle/>
          <a:p>
            <a:pPr algn="l">
              <a:lnSpc>
                <a:spcPts val="5916"/>
              </a:lnSpc>
            </a:pPr>
            <a:endParaRPr/>
          </a:p>
          <a:p>
            <a:pPr algn="l">
              <a:lnSpc>
                <a:spcPts val="5916"/>
              </a:lnSpc>
            </a:pPr>
            <a:r>
              <a:rPr lang="en-US" sz="4226" spc="8">
                <a:solidFill>
                  <a:srgbClr val="000000"/>
                </a:solidFill>
                <a:latin typeface="Paytone One"/>
                <a:ea typeface="Paytone One"/>
                <a:cs typeface="Paytone One"/>
                <a:sym typeface="Paytone One"/>
              </a:rPr>
              <a:t> NỘI DUNG BÀI BÁO CÁO | CONTENT OF THE REPORT</a:t>
            </a:r>
          </a:p>
          <a:p>
            <a:pPr algn="l">
              <a:lnSpc>
                <a:spcPts val="5916"/>
              </a:lnSpc>
            </a:pPr>
            <a:endParaRPr lang="en-US" sz="4226" spc="8">
              <a:solidFill>
                <a:srgbClr val="000000"/>
              </a:solidFill>
              <a:latin typeface="Paytone One"/>
              <a:ea typeface="Paytone One"/>
              <a:cs typeface="Paytone One"/>
              <a:sym typeface="Paytone One"/>
            </a:endParaRPr>
          </a:p>
          <a:p>
            <a:pPr algn="ctr">
              <a:lnSpc>
                <a:spcPts val="5916"/>
              </a:lnSpc>
              <a:spcBef>
                <a:spcPct val="0"/>
              </a:spcBef>
            </a:pPr>
            <a:endParaRPr lang="en-US" sz="4226" spc="8">
              <a:solidFill>
                <a:srgbClr val="000000"/>
              </a:solidFill>
              <a:latin typeface="Paytone One"/>
              <a:ea typeface="Paytone One"/>
              <a:cs typeface="Paytone One"/>
              <a:sym typeface="Paytone One"/>
            </a:endParaRPr>
          </a:p>
        </p:txBody>
      </p:sp>
      <p:sp>
        <p:nvSpPr>
          <p:cNvPr id="17" name="TextBox 17"/>
          <p:cNvSpPr txBox="1"/>
          <p:nvPr/>
        </p:nvSpPr>
        <p:spPr>
          <a:xfrm>
            <a:off x="804572" y="4211131"/>
            <a:ext cx="10122358" cy="2454275"/>
          </a:xfrm>
          <a:prstGeom prst="rect">
            <a:avLst/>
          </a:prstGeom>
        </p:spPr>
        <p:txBody>
          <a:bodyPr lIns="0" tIns="0" rIns="0" bIns="0" rtlCol="0" anchor="t">
            <a:spAutoFit/>
          </a:bodyPr>
          <a:lstStyle/>
          <a:p>
            <a:pPr algn="ctr">
              <a:lnSpc>
                <a:spcPts val="4899"/>
              </a:lnSpc>
            </a:pPr>
            <a:r>
              <a:rPr lang="en-US" sz="3499" b="1" spc="6" dirty="0">
                <a:solidFill>
                  <a:srgbClr val="000000"/>
                </a:solidFill>
                <a:latin typeface="Montserrat Bold"/>
                <a:ea typeface="Montserrat Bold"/>
                <a:cs typeface="Montserrat Bold"/>
                <a:sym typeface="Montserrat Bold"/>
              </a:rPr>
              <a:t>1.Trí </a:t>
            </a:r>
            <a:r>
              <a:rPr lang="en-US" sz="3499" b="1" spc="6" dirty="0" err="1">
                <a:solidFill>
                  <a:srgbClr val="000000"/>
                </a:solidFill>
                <a:latin typeface="Montserrat Bold"/>
                <a:ea typeface="Montserrat Bold"/>
                <a:cs typeface="Montserrat Bold"/>
                <a:sym typeface="Montserrat Bold"/>
              </a:rPr>
              <a:t>tuệ</a:t>
            </a:r>
            <a:r>
              <a:rPr lang="en-US" sz="3499" b="1" spc="6" dirty="0">
                <a:solidFill>
                  <a:srgbClr val="000000"/>
                </a:solidFill>
                <a:latin typeface="Montserrat Bold"/>
                <a:ea typeface="Montserrat Bold"/>
                <a:cs typeface="Montserrat Bold"/>
                <a:sym typeface="Montserrat Bold"/>
              </a:rPr>
              <a:t> </a:t>
            </a:r>
            <a:r>
              <a:rPr lang="en-US" sz="3499" b="1" spc="6" dirty="0" err="1">
                <a:solidFill>
                  <a:srgbClr val="000000"/>
                </a:solidFill>
                <a:latin typeface="Montserrat Bold"/>
                <a:ea typeface="Montserrat Bold"/>
                <a:cs typeface="Montserrat Bold"/>
                <a:sym typeface="Montserrat Bold"/>
              </a:rPr>
              <a:t>nhân</a:t>
            </a:r>
            <a:r>
              <a:rPr lang="en-US" sz="3499" b="1" spc="6" dirty="0">
                <a:solidFill>
                  <a:srgbClr val="000000"/>
                </a:solidFill>
                <a:latin typeface="Montserrat Bold"/>
                <a:ea typeface="Montserrat Bold"/>
                <a:cs typeface="Montserrat Bold"/>
                <a:sym typeface="Montserrat Bold"/>
              </a:rPr>
              <a:t> </a:t>
            </a:r>
            <a:r>
              <a:rPr lang="en-US" sz="3499" b="1" spc="6" dirty="0" err="1">
                <a:solidFill>
                  <a:srgbClr val="000000"/>
                </a:solidFill>
                <a:latin typeface="Montserrat Bold"/>
                <a:ea typeface="Montserrat Bold"/>
                <a:cs typeface="Montserrat Bold"/>
                <a:sym typeface="Montserrat Bold"/>
              </a:rPr>
              <a:t>tạo</a:t>
            </a:r>
            <a:r>
              <a:rPr lang="en-US" sz="3499" b="1" spc="6" dirty="0">
                <a:solidFill>
                  <a:srgbClr val="000000"/>
                </a:solidFill>
                <a:latin typeface="Montserrat Bold"/>
                <a:ea typeface="Montserrat Bold"/>
                <a:cs typeface="Montserrat Bold"/>
                <a:sym typeface="Montserrat Bold"/>
              </a:rPr>
              <a:t> </a:t>
            </a:r>
            <a:r>
              <a:rPr lang="en-US" sz="3499" b="1" spc="6" dirty="0" err="1">
                <a:solidFill>
                  <a:srgbClr val="000000"/>
                </a:solidFill>
                <a:latin typeface="Montserrat Bold"/>
                <a:ea typeface="Montserrat Bold"/>
                <a:cs typeface="Montserrat Bold"/>
                <a:sym typeface="Montserrat Bold"/>
              </a:rPr>
              <a:t>và</a:t>
            </a:r>
            <a:r>
              <a:rPr lang="en-US" sz="3499" b="1" spc="6" dirty="0">
                <a:solidFill>
                  <a:srgbClr val="000000"/>
                </a:solidFill>
                <a:latin typeface="Montserrat Bold"/>
                <a:ea typeface="Montserrat Bold"/>
                <a:cs typeface="Montserrat Bold"/>
                <a:sym typeface="Montserrat Bold"/>
              </a:rPr>
              <a:t> </a:t>
            </a:r>
            <a:r>
              <a:rPr lang="en-US" sz="3499" b="1" spc="6" dirty="0" err="1">
                <a:solidFill>
                  <a:srgbClr val="000000"/>
                </a:solidFill>
                <a:latin typeface="Montserrat Bold"/>
                <a:ea typeface="Montserrat Bold"/>
                <a:cs typeface="Montserrat Bold"/>
                <a:sym typeface="Montserrat Bold"/>
              </a:rPr>
              <a:t>sự</a:t>
            </a:r>
            <a:r>
              <a:rPr lang="en-US" sz="3499" b="1" spc="6" dirty="0">
                <a:solidFill>
                  <a:srgbClr val="000000"/>
                </a:solidFill>
                <a:latin typeface="Montserrat Bold"/>
                <a:ea typeface="Montserrat Bold"/>
                <a:cs typeface="Montserrat Bold"/>
                <a:sym typeface="Montserrat Bold"/>
              </a:rPr>
              <a:t> </a:t>
            </a:r>
            <a:r>
              <a:rPr lang="en-US" sz="3499" b="1" spc="6" dirty="0" err="1">
                <a:solidFill>
                  <a:srgbClr val="000000"/>
                </a:solidFill>
                <a:latin typeface="Montserrat Bold"/>
                <a:ea typeface="Montserrat Bold"/>
                <a:cs typeface="Montserrat Bold"/>
                <a:sym typeface="Montserrat Bold"/>
              </a:rPr>
              <a:t>phát</a:t>
            </a:r>
            <a:r>
              <a:rPr lang="en-US" sz="3499" b="1" spc="6" dirty="0">
                <a:solidFill>
                  <a:srgbClr val="000000"/>
                </a:solidFill>
                <a:latin typeface="Montserrat Bold"/>
                <a:ea typeface="Montserrat Bold"/>
                <a:cs typeface="Montserrat Bold"/>
                <a:sym typeface="Montserrat Bold"/>
              </a:rPr>
              <a:t> </a:t>
            </a:r>
            <a:r>
              <a:rPr lang="en-US" sz="3499" b="1" spc="6" dirty="0" err="1">
                <a:solidFill>
                  <a:srgbClr val="000000"/>
                </a:solidFill>
                <a:latin typeface="Montserrat Bold"/>
                <a:ea typeface="Montserrat Bold"/>
                <a:cs typeface="Montserrat Bold"/>
                <a:sym typeface="Montserrat Bold"/>
              </a:rPr>
              <a:t>triển</a:t>
            </a:r>
            <a:r>
              <a:rPr lang="en-US" sz="3499" b="1" spc="6" dirty="0">
                <a:solidFill>
                  <a:srgbClr val="000000"/>
                </a:solidFill>
                <a:latin typeface="Montserrat Bold"/>
                <a:ea typeface="Montserrat Bold"/>
                <a:cs typeface="Montserrat Bold"/>
                <a:sym typeface="Montserrat Bold"/>
              </a:rPr>
              <a:t> </a:t>
            </a:r>
            <a:r>
              <a:rPr lang="en-US" sz="3499" b="1" spc="6" dirty="0" err="1">
                <a:solidFill>
                  <a:srgbClr val="000000"/>
                </a:solidFill>
                <a:latin typeface="Montserrat Bold"/>
                <a:ea typeface="Montserrat Bold"/>
                <a:cs typeface="Montserrat Bold"/>
                <a:sym typeface="Montserrat Bold"/>
              </a:rPr>
              <a:t>của</a:t>
            </a:r>
            <a:r>
              <a:rPr lang="en-US" sz="3499" b="1" spc="6" dirty="0">
                <a:solidFill>
                  <a:srgbClr val="000000"/>
                </a:solidFill>
                <a:latin typeface="Montserrat Bold"/>
                <a:ea typeface="Montserrat Bold"/>
                <a:cs typeface="Montserrat Bold"/>
                <a:sym typeface="Montserrat Bold"/>
              </a:rPr>
              <a:t> </a:t>
            </a:r>
            <a:r>
              <a:rPr lang="en-US" sz="3499" b="1" spc="6" dirty="0" err="1">
                <a:solidFill>
                  <a:srgbClr val="000000"/>
                </a:solidFill>
                <a:latin typeface="Montserrat Bold"/>
                <a:ea typeface="Montserrat Bold"/>
                <a:cs typeface="Montserrat Bold"/>
                <a:sym typeface="Montserrat Bold"/>
              </a:rPr>
              <a:t>một</a:t>
            </a:r>
            <a:r>
              <a:rPr lang="en-US" sz="3499" b="1" spc="6" dirty="0">
                <a:solidFill>
                  <a:srgbClr val="000000"/>
                </a:solidFill>
                <a:latin typeface="Montserrat Bold"/>
                <a:ea typeface="Montserrat Bold"/>
                <a:cs typeface="Montserrat Bold"/>
                <a:sym typeface="Montserrat Bold"/>
              </a:rPr>
              <a:t> </a:t>
            </a:r>
            <a:r>
              <a:rPr lang="en-US" sz="3499" b="1" spc="6" dirty="0" err="1">
                <a:solidFill>
                  <a:srgbClr val="000000"/>
                </a:solidFill>
                <a:latin typeface="Montserrat Bold"/>
                <a:ea typeface="Montserrat Bold"/>
                <a:cs typeface="Montserrat Bold"/>
                <a:sym typeface="Montserrat Bold"/>
              </a:rPr>
              <a:t>số</a:t>
            </a:r>
            <a:r>
              <a:rPr lang="en-US" sz="3499" b="1" spc="6" dirty="0">
                <a:solidFill>
                  <a:srgbClr val="000000"/>
                </a:solidFill>
                <a:latin typeface="Montserrat Bold"/>
                <a:ea typeface="Montserrat Bold"/>
                <a:cs typeface="Montserrat Bold"/>
                <a:sym typeface="Montserrat Bold"/>
              </a:rPr>
              <a:t> </a:t>
            </a:r>
            <a:r>
              <a:rPr lang="en-US" sz="3499" b="1" spc="6" dirty="0" err="1">
                <a:solidFill>
                  <a:srgbClr val="000000"/>
                </a:solidFill>
                <a:latin typeface="Montserrat Bold"/>
                <a:ea typeface="Montserrat Bold"/>
                <a:cs typeface="Montserrat Bold"/>
                <a:sym typeface="Montserrat Bold"/>
              </a:rPr>
              <a:t>lĩnh</a:t>
            </a:r>
            <a:r>
              <a:rPr lang="en-US" sz="3499" b="1" spc="6" dirty="0">
                <a:solidFill>
                  <a:srgbClr val="000000"/>
                </a:solidFill>
                <a:latin typeface="Montserrat Bold"/>
                <a:ea typeface="Montserrat Bold"/>
                <a:cs typeface="Montserrat Bold"/>
                <a:sym typeface="Montserrat Bold"/>
              </a:rPr>
              <a:t> </a:t>
            </a:r>
            <a:r>
              <a:rPr lang="en-US" sz="3499" b="1" spc="6" dirty="0" err="1">
                <a:solidFill>
                  <a:srgbClr val="000000"/>
                </a:solidFill>
                <a:latin typeface="Montserrat Bold"/>
                <a:ea typeface="Montserrat Bold"/>
                <a:cs typeface="Montserrat Bold"/>
                <a:sym typeface="Montserrat Bold"/>
              </a:rPr>
              <a:t>vực</a:t>
            </a:r>
            <a:r>
              <a:rPr lang="en-US" sz="3499" b="1" spc="6" dirty="0">
                <a:solidFill>
                  <a:srgbClr val="000000"/>
                </a:solidFill>
                <a:latin typeface="Montserrat Bold"/>
                <a:ea typeface="Montserrat Bold"/>
                <a:cs typeface="Montserrat Bold"/>
                <a:sym typeface="Montserrat Bold"/>
              </a:rPr>
              <a:t> | Artificial intelligence and its development in several fields.</a:t>
            </a:r>
          </a:p>
          <a:p>
            <a:pPr algn="ctr">
              <a:lnSpc>
                <a:spcPts val="4899"/>
              </a:lnSpc>
              <a:spcBef>
                <a:spcPct val="0"/>
              </a:spcBef>
            </a:pPr>
            <a:endParaRPr lang="en-US" sz="3499" b="1" spc="6" dirty="0">
              <a:solidFill>
                <a:srgbClr val="000000"/>
              </a:solidFill>
              <a:latin typeface="Montserrat Bold"/>
              <a:ea typeface="Montserrat Bold"/>
              <a:cs typeface="Montserrat Bold"/>
              <a:sym typeface="Montserrat Bold"/>
            </a:endParaRPr>
          </a:p>
        </p:txBody>
      </p:sp>
      <p:sp>
        <p:nvSpPr>
          <p:cNvPr id="18" name="Freeform 18"/>
          <p:cNvSpPr/>
          <p:nvPr/>
        </p:nvSpPr>
        <p:spPr>
          <a:xfrm>
            <a:off x="143475" y="6765779"/>
            <a:ext cx="11126616" cy="2892920"/>
          </a:xfrm>
          <a:custGeom>
            <a:avLst/>
            <a:gdLst/>
            <a:ahLst/>
            <a:cxnLst/>
            <a:rect l="l" t="t" r="r" b="b"/>
            <a:pathLst>
              <a:path w="11126616" h="2892920">
                <a:moveTo>
                  <a:pt x="0" y="0"/>
                </a:moveTo>
                <a:lnTo>
                  <a:pt x="11126616" y="0"/>
                </a:lnTo>
                <a:lnTo>
                  <a:pt x="11126616" y="2892920"/>
                </a:lnTo>
                <a:lnTo>
                  <a:pt x="0" y="289292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9" name="TextBox 19"/>
          <p:cNvSpPr txBox="1"/>
          <p:nvPr/>
        </p:nvSpPr>
        <p:spPr>
          <a:xfrm>
            <a:off x="1186143" y="7456671"/>
            <a:ext cx="10485336" cy="1801629"/>
          </a:xfrm>
          <a:prstGeom prst="rect">
            <a:avLst/>
          </a:prstGeom>
        </p:spPr>
        <p:txBody>
          <a:bodyPr lIns="0" tIns="0" rIns="0" bIns="0" rtlCol="0" anchor="t">
            <a:spAutoFit/>
          </a:bodyPr>
          <a:lstStyle/>
          <a:p>
            <a:pPr algn="l">
              <a:lnSpc>
                <a:spcPts val="4814"/>
              </a:lnSpc>
            </a:pPr>
            <a:r>
              <a:rPr lang="en-US" sz="3439" b="1" spc="6" dirty="0">
                <a:solidFill>
                  <a:srgbClr val="000000"/>
                </a:solidFill>
                <a:latin typeface="Montserrat Bold"/>
                <a:ea typeface="Montserrat Bold"/>
                <a:cs typeface="Montserrat Bold"/>
                <a:sym typeface="Montserrat Bold"/>
              </a:rPr>
              <a:t>2.Trí </a:t>
            </a:r>
            <a:r>
              <a:rPr lang="en-US" sz="3439" b="1" spc="6" dirty="0" err="1">
                <a:solidFill>
                  <a:srgbClr val="000000"/>
                </a:solidFill>
                <a:latin typeface="Montserrat Bold"/>
                <a:ea typeface="Montserrat Bold"/>
                <a:cs typeface="Montserrat Bold"/>
                <a:sym typeface="Montserrat Bold"/>
              </a:rPr>
              <a:t>tuệ</a:t>
            </a:r>
            <a:r>
              <a:rPr lang="en-US" sz="3439" b="1" spc="6" dirty="0">
                <a:solidFill>
                  <a:srgbClr val="000000"/>
                </a:solidFill>
                <a:latin typeface="Montserrat Bold"/>
                <a:ea typeface="Montserrat Bold"/>
                <a:cs typeface="Montserrat Bold"/>
                <a:sym typeface="Montserrat Bold"/>
              </a:rPr>
              <a:t> </a:t>
            </a:r>
            <a:r>
              <a:rPr lang="en-US" sz="3439" b="1" spc="6" dirty="0" err="1">
                <a:solidFill>
                  <a:srgbClr val="000000"/>
                </a:solidFill>
                <a:latin typeface="Montserrat Bold"/>
                <a:ea typeface="Montserrat Bold"/>
                <a:cs typeface="Montserrat Bold"/>
                <a:sym typeface="Montserrat Bold"/>
              </a:rPr>
              <a:t>nhân</a:t>
            </a:r>
            <a:r>
              <a:rPr lang="en-US" sz="3439" b="1" spc="6" dirty="0">
                <a:solidFill>
                  <a:srgbClr val="000000"/>
                </a:solidFill>
                <a:latin typeface="Montserrat Bold"/>
                <a:ea typeface="Montserrat Bold"/>
                <a:cs typeface="Montserrat Bold"/>
                <a:sym typeface="Montserrat Bold"/>
              </a:rPr>
              <a:t> </a:t>
            </a:r>
            <a:r>
              <a:rPr lang="en-US" sz="3439" b="1" spc="6" dirty="0" err="1">
                <a:solidFill>
                  <a:srgbClr val="000000"/>
                </a:solidFill>
                <a:latin typeface="Montserrat Bold"/>
                <a:ea typeface="Montserrat Bold"/>
                <a:cs typeface="Montserrat Bold"/>
                <a:sym typeface="Montserrat Bold"/>
              </a:rPr>
              <a:t>tạo</a:t>
            </a:r>
            <a:r>
              <a:rPr lang="en-US" sz="3439" b="1" spc="6" dirty="0">
                <a:solidFill>
                  <a:srgbClr val="000000"/>
                </a:solidFill>
                <a:latin typeface="Montserrat Bold"/>
                <a:ea typeface="Montserrat Bold"/>
                <a:cs typeface="Montserrat Bold"/>
                <a:sym typeface="Montserrat Bold"/>
              </a:rPr>
              <a:t> </a:t>
            </a:r>
            <a:r>
              <a:rPr lang="en-US" sz="3439" b="1" spc="6" dirty="0" err="1">
                <a:solidFill>
                  <a:srgbClr val="000000"/>
                </a:solidFill>
                <a:latin typeface="Montserrat Bold"/>
                <a:ea typeface="Montserrat Bold"/>
                <a:cs typeface="Montserrat Bold"/>
                <a:sym typeface="Montserrat Bold"/>
              </a:rPr>
              <a:t>và</a:t>
            </a:r>
            <a:r>
              <a:rPr lang="en-US" sz="3439" b="1" spc="6" dirty="0">
                <a:solidFill>
                  <a:srgbClr val="000000"/>
                </a:solidFill>
                <a:latin typeface="Montserrat Bold"/>
                <a:ea typeface="Montserrat Bold"/>
                <a:cs typeface="Montserrat Bold"/>
                <a:sym typeface="Montserrat Bold"/>
              </a:rPr>
              <a:t> </a:t>
            </a:r>
            <a:r>
              <a:rPr lang="en-US" sz="3439" b="1" spc="6" dirty="0" err="1">
                <a:solidFill>
                  <a:srgbClr val="000000"/>
                </a:solidFill>
                <a:latin typeface="Montserrat Bold"/>
                <a:ea typeface="Montserrat Bold"/>
                <a:cs typeface="Montserrat Bold"/>
                <a:sym typeface="Montserrat Bold"/>
              </a:rPr>
              <a:t>một</a:t>
            </a:r>
            <a:r>
              <a:rPr lang="en-US" sz="3439" b="1" spc="6" dirty="0">
                <a:solidFill>
                  <a:srgbClr val="000000"/>
                </a:solidFill>
                <a:latin typeface="Montserrat Bold"/>
                <a:ea typeface="Montserrat Bold"/>
                <a:cs typeface="Montserrat Bold"/>
                <a:sym typeface="Montserrat Bold"/>
              </a:rPr>
              <a:t> </a:t>
            </a:r>
            <a:r>
              <a:rPr lang="en-US" sz="3439" b="1" spc="6" dirty="0" err="1">
                <a:solidFill>
                  <a:srgbClr val="000000"/>
                </a:solidFill>
                <a:latin typeface="Montserrat Bold"/>
                <a:ea typeface="Montserrat Bold"/>
                <a:cs typeface="Montserrat Bold"/>
                <a:sym typeface="Montserrat Bold"/>
              </a:rPr>
              <a:t>vài</a:t>
            </a:r>
            <a:r>
              <a:rPr lang="en-US" sz="3439" b="1" spc="6" dirty="0">
                <a:solidFill>
                  <a:srgbClr val="000000"/>
                </a:solidFill>
                <a:latin typeface="Montserrat Bold"/>
                <a:ea typeface="Montserrat Bold"/>
                <a:cs typeface="Montserrat Bold"/>
                <a:sym typeface="Montserrat Bold"/>
              </a:rPr>
              <a:t> </a:t>
            </a:r>
            <a:r>
              <a:rPr lang="en-US" sz="3439" b="1" spc="6" dirty="0" err="1">
                <a:solidFill>
                  <a:srgbClr val="000000"/>
                </a:solidFill>
                <a:latin typeface="Montserrat Bold"/>
                <a:ea typeface="Montserrat Bold"/>
                <a:cs typeface="Montserrat Bold"/>
                <a:sym typeface="Montserrat Bold"/>
              </a:rPr>
              <a:t>cảnh</a:t>
            </a:r>
            <a:r>
              <a:rPr lang="en-US" sz="3439" b="1" spc="6" dirty="0">
                <a:solidFill>
                  <a:srgbClr val="000000"/>
                </a:solidFill>
                <a:latin typeface="Montserrat Bold"/>
                <a:ea typeface="Montserrat Bold"/>
                <a:cs typeface="Montserrat Bold"/>
                <a:sym typeface="Montserrat Bold"/>
              </a:rPr>
              <a:t> </a:t>
            </a:r>
            <a:r>
              <a:rPr lang="en-US" sz="3439" b="1" spc="6" dirty="0" err="1">
                <a:solidFill>
                  <a:srgbClr val="000000"/>
                </a:solidFill>
                <a:latin typeface="Montserrat Bold"/>
                <a:ea typeface="Montserrat Bold"/>
                <a:cs typeface="Montserrat Bold"/>
                <a:sym typeface="Montserrat Bold"/>
              </a:rPr>
              <a:t>báo</a:t>
            </a:r>
            <a:r>
              <a:rPr lang="en-US" sz="3439" b="1" spc="6" dirty="0">
                <a:solidFill>
                  <a:srgbClr val="000000"/>
                </a:solidFill>
                <a:latin typeface="Montserrat Bold"/>
                <a:ea typeface="Montserrat Bold"/>
                <a:cs typeface="Montserrat Bold"/>
                <a:sym typeface="Montserrat Bold"/>
              </a:rPr>
              <a:t>  Artificial intelligence and a few warnings.</a:t>
            </a:r>
          </a:p>
          <a:p>
            <a:pPr algn="l">
              <a:lnSpc>
                <a:spcPts val="4814"/>
              </a:lnSpc>
              <a:spcBef>
                <a:spcPct val="0"/>
              </a:spcBef>
            </a:pPr>
            <a:endParaRPr lang="en-US" sz="3439" b="1" spc="6" dirty="0">
              <a:solidFill>
                <a:srgbClr val="000000"/>
              </a:solidFill>
              <a:latin typeface="Montserrat Bold"/>
              <a:ea typeface="Montserrat Bold"/>
              <a:cs typeface="Montserrat Bold"/>
              <a:sym typeface="Montserrat Bold"/>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1000"/>
                                        <p:tgtEl>
                                          <p:spTgt spid="19"/>
                                        </p:tgtEl>
                                      </p:cBhvr>
                                    </p:animEffect>
                                    <p:anim calcmode="lin" valueType="num">
                                      <p:cBhvr>
                                        <p:cTn id="15" dur="1000" fill="hold"/>
                                        <p:tgtEl>
                                          <p:spTgt spid="19"/>
                                        </p:tgtEl>
                                        <p:attrNameLst>
                                          <p:attrName>ppt_x</p:attrName>
                                        </p:attrNameLst>
                                      </p:cBhvr>
                                      <p:tavLst>
                                        <p:tav tm="0">
                                          <p:val>
                                            <p:strVal val="#ppt_x"/>
                                          </p:val>
                                        </p:tav>
                                        <p:tav tm="100000">
                                          <p:val>
                                            <p:strVal val="#ppt_x"/>
                                          </p:val>
                                        </p:tav>
                                      </p:tavLst>
                                    </p:anim>
                                    <p:anim calcmode="lin" valueType="num">
                                      <p:cBhvr>
                                        <p:cTn id="1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grpSp>
        <p:nvGrpSpPr>
          <p:cNvPr id="2" name="Group 2"/>
          <p:cNvGrpSpPr/>
          <p:nvPr/>
        </p:nvGrpSpPr>
        <p:grpSpPr>
          <a:xfrm>
            <a:off x="4409081" y="515471"/>
            <a:ext cx="9469839" cy="814592"/>
            <a:chOff x="0" y="0"/>
            <a:chExt cx="2494114" cy="214543"/>
          </a:xfrm>
        </p:grpSpPr>
        <p:sp>
          <p:nvSpPr>
            <p:cNvPr id="3" name="Freeform 3"/>
            <p:cNvSpPr/>
            <p:nvPr/>
          </p:nvSpPr>
          <p:spPr>
            <a:xfrm>
              <a:off x="0" y="0"/>
              <a:ext cx="2494114" cy="214543"/>
            </a:xfrm>
            <a:custGeom>
              <a:avLst/>
              <a:gdLst/>
              <a:ahLst/>
              <a:cxnLst/>
              <a:rect l="l" t="t" r="r" b="b"/>
              <a:pathLst>
                <a:path w="2494114" h="214543">
                  <a:moveTo>
                    <a:pt x="81753" y="0"/>
                  </a:moveTo>
                  <a:lnTo>
                    <a:pt x="2412360" y="0"/>
                  </a:lnTo>
                  <a:cubicBezTo>
                    <a:pt x="2457512" y="0"/>
                    <a:pt x="2494114" y="36602"/>
                    <a:pt x="2494114" y="81753"/>
                  </a:cubicBezTo>
                  <a:lnTo>
                    <a:pt x="2494114" y="132789"/>
                  </a:lnTo>
                  <a:cubicBezTo>
                    <a:pt x="2494114" y="177940"/>
                    <a:pt x="2457512" y="214543"/>
                    <a:pt x="2412360" y="214543"/>
                  </a:cubicBezTo>
                  <a:lnTo>
                    <a:pt x="81753" y="214543"/>
                  </a:lnTo>
                  <a:cubicBezTo>
                    <a:pt x="36602" y="214543"/>
                    <a:pt x="0" y="177940"/>
                    <a:pt x="0" y="132789"/>
                  </a:cubicBezTo>
                  <a:lnTo>
                    <a:pt x="0" y="81753"/>
                  </a:lnTo>
                  <a:cubicBezTo>
                    <a:pt x="0" y="36602"/>
                    <a:pt x="36602" y="0"/>
                    <a:pt x="81753" y="0"/>
                  </a:cubicBezTo>
                  <a:close/>
                </a:path>
              </a:pathLst>
            </a:custGeom>
            <a:ln w="38100" cap="rnd">
              <a:solidFill>
                <a:srgbClr val="101B40"/>
              </a:solidFill>
              <a:prstDash val="solid"/>
              <a:round/>
            </a:ln>
          </p:spPr>
        </p:sp>
        <p:sp>
          <p:nvSpPr>
            <p:cNvPr id="4" name="TextBox 4"/>
            <p:cNvSpPr txBox="1"/>
            <p:nvPr/>
          </p:nvSpPr>
          <p:spPr>
            <a:xfrm>
              <a:off x="0" y="-38100"/>
              <a:ext cx="2494114" cy="252643"/>
            </a:xfrm>
            <a:prstGeom prst="rect">
              <a:avLst/>
            </a:prstGeom>
          </p:spPr>
          <p:txBody>
            <a:bodyPr lIns="50800" tIns="50800" rIns="50800" bIns="50800" rtlCol="0" anchor="ctr"/>
            <a:lstStyle/>
            <a:p>
              <a:pPr algn="ctr">
                <a:lnSpc>
                  <a:spcPts val="2871"/>
                </a:lnSpc>
              </a:pPr>
              <a:endParaRPr/>
            </a:p>
          </p:txBody>
        </p:sp>
      </p:grpSp>
      <p:grpSp>
        <p:nvGrpSpPr>
          <p:cNvPr id="5" name="Group 5"/>
          <p:cNvGrpSpPr/>
          <p:nvPr/>
        </p:nvGrpSpPr>
        <p:grpSpPr>
          <a:xfrm>
            <a:off x="9460786" y="628301"/>
            <a:ext cx="1665830" cy="588932"/>
            <a:chOff x="0" y="0"/>
            <a:chExt cx="438737" cy="155110"/>
          </a:xfrm>
        </p:grpSpPr>
        <p:sp>
          <p:nvSpPr>
            <p:cNvPr id="6" name="Freeform 6"/>
            <p:cNvSpPr/>
            <p:nvPr/>
          </p:nvSpPr>
          <p:spPr>
            <a:xfrm>
              <a:off x="0" y="0"/>
              <a:ext cx="438737" cy="155110"/>
            </a:xfrm>
            <a:custGeom>
              <a:avLst/>
              <a:gdLst/>
              <a:ahLst/>
              <a:cxnLst/>
              <a:rect l="l" t="t" r="r" b="b"/>
              <a:pathLst>
                <a:path w="438737" h="155110">
                  <a:moveTo>
                    <a:pt x="77555" y="0"/>
                  </a:moveTo>
                  <a:lnTo>
                    <a:pt x="361182" y="0"/>
                  </a:lnTo>
                  <a:cubicBezTo>
                    <a:pt x="404015" y="0"/>
                    <a:pt x="438737" y="34722"/>
                    <a:pt x="438737" y="77555"/>
                  </a:cubicBezTo>
                  <a:lnTo>
                    <a:pt x="438737" y="77555"/>
                  </a:lnTo>
                  <a:cubicBezTo>
                    <a:pt x="438737" y="120387"/>
                    <a:pt x="404015" y="155110"/>
                    <a:pt x="361182" y="155110"/>
                  </a:cubicBezTo>
                  <a:lnTo>
                    <a:pt x="77555" y="155110"/>
                  </a:lnTo>
                  <a:cubicBezTo>
                    <a:pt x="34722" y="155110"/>
                    <a:pt x="0" y="120387"/>
                    <a:pt x="0" y="77555"/>
                  </a:cubicBezTo>
                  <a:lnTo>
                    <a:pt x="0" y="77555"/>
                  </a:lnTo>
                  <a:cubicBezTo>
                    <a:pt x="0" y="34722"/>
                    <a:pt x="34722" y="0"/>
                    <a:pt x="77555" y="0"/>
                  </a:cubicBezTo>
                  <a:close/>
                </a:path>
              </a:pathLst>
            </a:custGeom>
            <a:solidFill>
              <a:srgbClr val="101B40"/>
            </a:solidFill>
            <a:ln cap="rnd">
              <a:noFill/>
              <a:prstDash val="solid"/>
              <a:round/>
            </a:ln>
          </p:spPr>
        </p:sp>
        <p:sp>
          <p:nvSpPr>
            <p:cNvPr id="7" name="TextBox 7"/>
            <p:cNvSpPr txBox="1"/>
            <p:nvPr/>
          </p:nvSpPr>
          <p:spPr>
            <a:xfrm>
              <a:off x="0" y="-38100"/>
              <a:ext cx="438737" cy="193210"/>
            </a:xfrm>
            <a:prstGeom prst="rect">
              <a:avLst/>
            </a:prstGeom>
          </p:spPr>
          <p:txBody>
            <a:bodyPr lIns="50800" tIns="50800" rIns="50800" bIns="50800" rtlCol="0" anchor="ctr"/>
            <a:lstStyle/>
            <a:p>
              <a:pPr algn="ctr">
                <a:lnSpc>
                  <a:spcPts val="2871"/>
                </a:lnSpc>
              </a:pPr>
              <a:endParaRPr/>
            </a:p>
          </p:txBody>
        </p:sp>
      </p:grpSp>
      <p:sp>
        <p:nvSpPr>
          <p:cNvPr id="8" name="Freeform 8"/>
          <p:cNvSpPr/>
          <p:nvPr/>
        </p:nvSpPr>
        <p:spPr>
          <a:xfrm>
            <a:off x="16736419" y="677760"/>
            <a:ext cx="522881" cy="443415"/>
          </a:xfrm>
          <a:custGeom>
            <a:avLst/>
            <a:gdLst/>
            <a:ahLst/>
            <a:cxnLst/>
            <a:rect l="l" t="t" r="r" b="b"/>
            <a:pathLst>
              <a:path w="522881" h="443415">
                <a:moveTo>
                  <a:pt x="0" y="0"/>
                </a:moveTo>
                <a:lnTo>
                  <a:pt x="522881" y="0"/>
                </a:lnTo>
                <a:lnTo>
                  <a:pt x="522881" y="443415"/>
                </a:lnTo>
                <a:lnTo>
                  <a:pt x="0" y="443415"/>
                </a:lnTo>
                <a:lnTo>
                  <a:pt x="0" y="0"/>
                </a:lnTo>
                <a:close/>
              </a:path>
            </a:pathLst>
          </a:custGeom>
          <a:blipFill>
            <a:blip r:embed="rId2">
              <a:extLst>
                <a:ext uri="{96DAC541-7B7A-43D3-8B79-37D633B846F1}">
                  <asvg:svgBlip xmlns:asvg="http://schemas.microsoft.com/office/drawing/2016/SVG/main" r:embed="rId3"/>
                </a:ext>
              </a:extLst>
            </a:blip>
            <a:stretch>
              <a:fillRect l="-962406" r="-308968"/>
            </a:stretch>
          </a:blipFill>
        </p:spPr>
      </p:sp>
      <p:grpSp>
        <p:nvGrpSpPr>
          <p:cNvPr id="9" name="Group 9"/>
          <p:cNvGrpSpPr/>
          <p:nvPr/>
        </p:nvGrpSpPr>
        <p:grpSpPr>
          <a:xfrm>
            <a:off x="-321703" y="0"/>
            <a:ext cx="4264059" cy="10287000"/>
            <a:chOff x="0" y="0"/>
            <a:chExt cx="1123044" cy="2709333"/>
          </a:xfrm>
        </p:grpSpPr>
        <p:sp>
          <p:nvSpPr>
            <p:cNvPr id="10" name="Freeform 10"/>
            <p:cNvSpPr/>
            <p:nvPr/>
          </p:nvSpPr>
          <p:spPr>
            <a:xfrm>
              <a:off x="0" y="0"/>
              <a:ext cx="1123044" cy="2709333"/>
            </a:xfrm>
            <a:custGeom>
              <a:avLst/>
              <a:gdLst/>
              <a:ahLst/>
              <a:cxnLst/>
              <a:rect l="l" t="t" r="r" b="b"/>
              <a:pathLst>
                <a:path w="1123044" h="2709333">
                  <a:moveTo>
                    <a:pt x="92597" y="0"/>
                  </a:moveTo>
                  <a:lnTo>
                    <a:pt x="1030448" y="0"/>
                  </a:lnTo>
                  <a:cubicBezTo>
                    <a:pt x="1081587" y="0"/>
                    <a:pt x="1123044" y="41457"/>
                    <a:pt x="1123044" y="92597"/>
                  </a:cubicBezTo>
                  <a:lnTo>
                    <a:pt x="1123044" y="2616737"/>
                  </a:lnTo>
                  <a:cubicBezTo>
                    <a:pt x="1123044" y="2667876"/>
                    <a:pt x="1081587" y="2709333"/>
                    <a:pt x="1030448" y="2709333"/>
                  </a:cubicBezTo>
                  <a:lnTo>
                    <a:pt x="92597" y="2709333"/>
                  </a:lnTo>
                  <a:cubicBezTo>
                    <a:pt x="41457" y="2709333"/>
                    <a:pt x="0" y="2667876"/>
                    <a:pt x="0" y="2616737"/>
                  </a:cubicBezTo>
                  <a:lnTo>
                    <a:pt x="0" y="92597"/>
                  </a:lnTo>
                  <a:cubicBezTo>
                    <a:pt x="0" y="41457"/>
                    <a:pt x="41457" y="0"/>
                    <a:pt x="92597" y="0"/>
                  </a:cubicBezTo>
                  <a:close/>
                </a:path>
              </a:pathLst>
            </a:custGeom>
            <a:solidFill>
              <a:srgbClr val="DCE2EB"/>
            </a:solidFill>
          </p:spPr>
        </p:sp>
        <p:sp>
          <p:nvSpPr>
            <p:cNvPr id="11" name="TextBox 11"/>
            <p:cNvSpPr txBox="1"/>
            <p:nvPr/>
          </p:nvSpPr>
          <p:spPr>
            <a:xfrm>
              <a:off x="0" y="-38100"/>
              <a:ext cx="1123044" cy="2747433"/>
            </a:xfrm>
            <a:prstGeom prst="rect">
              <a:avLst/>
            </a:prstGeom>
          </p:spPr>
          <p:txBody>
            <a:bodyPr lIns="50800" tIns="50800" rIns="50800" bIns="50800" rtlCol="0" anchor="ctr"/>
            <a:lstStyle/>
            <a:p>
              <a:pPr algn="ctr">
                <a:lnSpc>
                  <a:spcPts val="2591"/>
                </a:lnSpc>
              </a:pPr>
              <a:endParaRPr/>
            </a:p>
          </p:txBody>
        </p:sp>
      </p:grpSp>
      <p:grpSp>
        <p:nvGrpSpPr>
          <p:cNvPr id="12" name="Group 12"/>
          <p:cNvGrpSpPr/>
          <p:nvPr/>
        </p:nvGrpSpPr>
        <p:grpSpPr>
          <a:xfrm>
            <a:off x="2992947" y="3513894"/>
            <a:ext cx="15625218" cy="5744406"/>
            <a:chOff x="0" y="0"/>
            <a:chExt cx="4115284" cy="1512930"/>
          </a:xfrm>
        </p:grpSpPr>
        <p:sp>
          <p:nvSpPr>
            <p:cNvPr id="13" name="Freeform 13"/>
            <p:cNvSpPr/>
            <p:nvPr/>
          </p:nvSpPr>
          <p:spPr>
            <a:xfrm>
              <a:off x="0" y="0"/>
              <a:ext cx="4115284" cy="1512930"/>
            </a:xfrm>
            <a:custGeom>
              <a:avLst/>
              <a:gdLst/>
              <a:ahLst/>
              <a:cxnLst/>
              <a:rect l="l" t="t" r="r" b="b"/>
              <a:pathLst>
                <a:path w="4115284" h="1512930">
                  <a:moveTo>
                    <a:pt x="25269" y="0"/>
                  </a:moveTo>
                  <a:lnTo>
                    <a:pt x="4090014" y="0"/>
                  </a:lnTo>
                  <a:cubicBezTo>
                    <a:pt x="4096716" y="0"/>
                    <a:pt x="4103144" y="2662"/>
                    <a:pt x="4107883" y="7401"/>
                  </a:cubicBezTo>
                  <a:cubicBezTo>
                    <a:pt x="4112621" y="12140"/>
                    <a:pt x="4115284" y="18567"/>
                    <a:pt x="4115284" y="25269"/>
                  </a:cubicBezTo>
                  <a:lnTo>
                    <a:pt x="4115284" y="1487661"/>
                  </a:lnTo>
                  <a:cubicBezTo>
                    <a:pt x="4115284" y="1494362"/>
                    <a:pt x="4112621" y="1500790"/>
                    <a:pt x="4107883" y="1505529"/>
                  </a:cubicBezTo>
                  <a:cubicBezTo>
                    <a:pt x="4103144" y="1510268"/>
                    <a:pt x="4096716" y="1512930"/>
                    <a:pt x="4090014" y="1512930"/>
                  </a:cubicBezTo>
                  <a:lnTo>
                    <a:pt x="25269" y="1512930"/>
                  </a:lnTo>
                  <a:cubicBezTo>
                    <a:pt x="18567" y="1512930"/>
                    <a:pt x="12140" y="1510268"/>
                    <a:pt x="7401" y="1505529"/>
                  </a:cubicBezTo>
                  <a:cubicBezTo>
                    <a:pt x="2662" y="1500790"/>
                    <a:pt x="0" y="1494362"/>
                    <a:pt x="0" y="1487661"/>
                  </a:cubicBezTo>
                  <a:lnTo>
                    <a:pt x="0" y="25269"/>
                  </a:lnTo>
                  <a:cubicBezTo>
                    <a:pt x="0" y="18567"/>
                    <a:pt x="2662" y="12140"/>
                    <a:pt x="7401" y="7401"/>
                  </a:cubicBezTo>
                  <a:cubicBezTo>
                    <a:pt x="12140" y="2662"/>
                    <a:pt x="18567" y="0"/>
                    <a:pt x="25269" y="0"/>
                  </a:cubicBezTo>
                  <a:close/>
                </a:path>
              </a:pathLst>
            </a:custGeom>
            <a:solidFill>
              <a:srgbClr val="8BAABE"/>
            </a:solidFill>
          </p:spPr>
        </p:sp>
        <p:sp>
          <p:nvSpPr>
            <p:cNvPr id="14" name="TextBox 14"/>
            <p:cNvSpPr txBox="1"/>
            <p:nvPr/>
          </p:nvSpPr>
          <p:spPr>
            <a:xfrm>
              <a:off x="0" y="-38100"/>
              <a:ext cx="4115284" cy="1551030"/>
            </a:xfrm>
            <a:prstGeom prst="rect">
              <a:avLst/>
            </a:prstGeom>
          </p:spPr>
          <p:txBody>
            <a:bodyPr lIns="50800" tIns="50800" rIns="50800" bIns="50800" rtlCol="0" anchor="ctr"/>
            <a:lstStyle/>
            <a:p>
              <a:pPr algn="ctr">
                <a:lnSpc>
                  <a:spcPts val="2591"/>
                </a:lnSpc>
              </a:pPr>
              <a:endParaRPr/>
            </a:p>
          </p:txBody>
        </p:sp>
      </p:grpSp>
      <p:grpSp>
        <p:nvGrpSpPr>
          <p:cNvPr id="15" name="Group 15"/>
          <p:cNvGrpSpPr/>
          <p:nvPr/>
        </p:nvGrpSpPr>
        <p:grpSpPr>
          <a:xfrm>
            <a:off x="6488738" y="5003097"/>
            <a:ext cx="682130" cy="68213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FA4C1"/>
            </a:solidFill>
          </p:spPr>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591"/>
                </a:lnSpc>
              </a:pPr>
              <a:endParaRPr/>
            </a:p>
          </p:txBody>
        </p:sp>
      </p:grpSp>
      <p:sp>
        <p:nvSpPr>
          <p:cNvPr id="18" name="Freeform 18"/>
          <p:cNvSpPr/>
          <p:nvPr/>
        </p:nvSpPr>
        <p:spPr>
          <a:xfrm>
            <a:off x="-1184974" y="4795952"/>
            <a:ext cx="8355842" cy="4700161"/>
          </a:xfrm>
          <a:custGeom>
            <a:avLst/>
            <a:gdLst/>
            <a:ahLst/>
            <a:cxnLst/>
            <a:rect l="l" t="t" r="r" b="b"/>
            <a:pathLst>
              <a:path w="8355842" h="4700161">
                <a:moveTo>
                  <a:pt x="0" y="0"/>
                </a:moveTo>
                <a:lnTo>
                  <a:pt x="8355842" y="0"/>
                </a:lnTo>
                <a:lnTo>
                  <a:pt x="8355842" y="4700161"/>
                </a:lnTo>
                <a:lnTo>
                  <a:pt x="0" y="4700161"/>
                </a:lnTo>
                <a:lnTo>
                  <a:pt x="0" y="0"/>
                </a:lnTo>
                <a:close/>
              </a:path>
            </a:pathLst>
          </a:custGeom>
          <a:blipFill>
            <a:blip r:embed="rId4"/>
            <a:stretch>
              <a:fillRect/>
            </a:stretch>
          </a:blipFill>
        </p:spPr>
      </p:sp>
      <p:sp>
        <p:nvSpPr>
          <p:cNvPr id="19" name="TextBox 19"/>
          <p:cNvSpPr txBox="1"/>
          <p:nvPr/>
        </p:nvSpPr>
        <p:spPr>
          <a:xfrm>
            <a:off x="4441856" y="729745"/>
            <a:ext cx="1662550" cy="314925"/>
          </a:xfrm>
          <a:prstGeom prst="rect">
            <a:avLst/>
          </a:prstGeom>
        </p:spPr>
        <p:txBody>
          <a:bodyPr lIns="0" tIns="0" rIns="0" bIns="0" rtlCol="0" anchor="t">
            <a:spAutoFit/>
          </a:bodyPr>
          <a:lstStyle/>
          <a:p>
            <a:pPr marL="0" lvl="0" indent="0" algn="ctr">
              <a:lnSpc>
                <a:spcPts val="2591"/>
              </a:lnSpc>
              <a:spcBef>
                <a:spcPct val="0"/>
              </a:spcBef>
            </a:pPr>
            <a:r>
              <a:rPr lang="en-US" sz="1851" spc="3">
                <a:solidFill>
                  <a:srgbClr val="101B40"/>
                </a:solidFill>
                <a:latin typeface="Montserrat"/>
                <a:ea typeface="Montserrat"/>
                <a:cs typeface="Montserrat"/>
                <a:sym typeface="Montserrat"/>
              </a:rPr>
              <a:t>HOME</a:t>
            </a:r>
          </a:p>
        </p:txBody>
      </p:sp>
      <p:sp>
        <p:nvSpPr>
          <p:cNvPr id="20" name="TextBox 20"/>
          <p:cNvSpPr txBox="1"/>
          <p:nvPr/>
        </p:nvSpPr>
        <p:spPr>
          <a:xfrm>
            <a:off x="6829803" y="731958"/>
            <a:ext cx="1907082" cy="314925"/>
          </a:xfrm>
          <a:prstGeom prst="rect">
            <a:avLst/>
          </a:prstGeom>
        </p:spPr>
        <p:txBody>
          <a:bodyPr lIns="0" tIns="0" rIns="0" bIns="0" rtlCol="0" anchor="t">
            <a:spAutoFit/>
          </a:bodyPr>
          <a:lstStyle/>
          <a:p>
            <a:pPr marL="0" lvl="0" indent="0" algn="ctr">
              <a:lnSpc>
                <a:spcPts val="2591"/>
              </a:lnSpc>
              <a:spcBef>
                <a:spcPct val="0"/>
              </a:spcBef>
            </a:pPr>
            <a:r>
              <a:rPr lang="en-US" sz="1851" spc="3">
                <a:solidFill>
                  <a:srgbClr val="101B40"/>
                </a:solidFill>
                <a:latin typeface="Montserrat"/>
                <a:ea typeface="Montserrat"/>
                <a:cs typeface="Montserrat"/>
                <a:sym typeface="Montserrat"/>
              </a:rPr>
              <a:t>ABOUT</a:t>
            </a:r>
          </a:p>
        </p:txBody>
      </p:sp>
      <p:sp>
        <p:nvSpPr>
          <p:cNvPr id="21" name="TextBox 21"/>
          <p:cNvSpPr txBox="1"/>
          <p:nvPr/>
        </p:nvSpPr>
        <p:spPr>
          <a:xfrm>
            <a:off x="9499106" y="731958"/>
            <a:ext cx="1589190" cy="314925"/>
          </a:xfrm>
          <a:prstGeom prst="rect">
            <a:avLst/>
          </a:prstGeom>
        </p:spPr>
        <p:txBody>
          <a:bodyPr lIns="0" tIns="0" rIns="0" bIns="0" rtlCol="0" anchor="t">
            <a:spAutoFit/>
          </a:bodyPr>
          <a:lstStyle/>
          <a:p>
            <a:pPr marL="0" lvl="0" indent="0" algn="ctr">
              <a:lnSpc>
                <a:spcPts val="2591"/>
              </a:lnSpc>
              <a:spcBef>
                <a:spcPct val="0"/>
              </a:spcBef>
            </a:pPr>
            <a:r>
              <a:rPr lang="en-US" sz="1851" b="1" spc="3">
                <a:solidFill>
                  <a:srgbClr val="F4F4F4"/>
                </a:solidFill>
                <a:latin typeface="Montserrat Bold"/>
                <a:ea typeface="Montserrat Bold"/>
                <a:cs typeface="Montserrat Bold"/>
                <a:sym typeface="Montserrat Bold"/>
              </a:rPr>
              <a:t>CONTENT</a:t>
            </a:r>
          </a:p>
        </p:txBody>
      </p:sp>
      <p:sp>
        <p:nvSpPr>
          <p:cNvPr id="22" name="TextBox 22"/>
          <p:cNvSpPr txBox="1"/>
          <p:nvPr/>
        </p:nvSpPr>
        <p:spPr>
          <a:xfrm>
            <a:off x="11594836" y="729745"/>
            <a:ext cx="2224975" cy="314925"/>
          </a:xfrm>
          <a:prstGeom prst="rect">
            <a:avLst/>
          </a:prstGeom>
        </p:spPr>
        <p:txBody>
          <a:bodyPr lIns="0" tIns="0" rIns="0" bIns="0" rtlCol="0" anchor="t">
            <a:spAutoFit/>
          </a:bodyPr>
          <a:lstStyle/>
          <a:p>
            <a:pPr marL="0" lvl="0" indent="0" algn="ctr">
              <a:lnSpc>
                <a:spcPts val="2591"/>
              </a:lnSpc>
              <a:spcBef>
                <a:spcPct val="0"/>
              </a:spcBef>
            </a:pPr>
            <a:r>
              <a:rPr lang="en-US" sz="1851" spc="3">
                <a:solidFill>
                  <a:srgbClr val="101B40"/>
                </a:solidFill>
                <a:latin typeface="Montserrat"/>
                <a:ea typeface="Montserrat"/>
                <a:cs typeface="Montserrat"/>
                <a:sym typeface="Montserrat"/>
              </a:rPr>
              <a:t>OTHERS</a:t>
            </a:r>
          </a:p>
        </p:txBody>
      </p:sp>
      <p:sp>
        <p:nvSpPr>
          <p:cNvPr id="23" name="TextBox 23"/>
          <p:cNvSpPr txBox="1"/>
          <p:nvPr/>
        </p:nvSpPr>
        <p:spPr>
          <a:xfrm>
            <a:off x="804572" y="627964"/>
            <a:ext cx="1888114" cy="562057"/>
          </a:xfrm>
          <a:prstGeom prst="rect">
            <a:avLst/>
          </a:prstGeom>
        </p:spPr>
        <p:txBody>
          <a:bodyPr lIns="0" tIns="0" rIns="0" bIns="0" rtlCol="0" anchor="t">
            <a:spAutoFit/>
          </a:bodyPr>
          <a:lstStyle/>
          <a:p>
            <a:pPr marL="0" lvl="0" indent="0" algn="l">
              <a:lnSpc>
                <a:spcPts val="2235"/>
              </a:lnSpc>
            </a:pPr>
            <a:r>
              <a:rPr lang="en-US" sz="2051" b="1" spc="4">
                <a:solidFill>
                  <a:srgbClr val="101B40"/>
                </a:solidFill>
                <a:latin typeface="Montserrat Bold"/>
                <a:ea typeface="Montserrat Bold"/>
                <a:cs typeface="Montserrat Bold"/>
                <a:sym typeface="Montserrat Bold"/>
              </a:rPr>
              <a:t>THYNK </a:t>
            </a:r>
            <a:r>
              <a:rPr lang="en-US" sz="2051" spc="4">
                <a:solidFill>
                  <a:srgbClr val="101B40"/>
                </a:solidFill>
                <a:latin typeface="Montserrat"/>
                <a:ea typeface="Montserrat"/>
                <a:cs typeface="Montserrat"/>
                <a:sym typeface="Montserrat"/>
              </a:rPr>
              <a:t>UNLIMITED.</a:t>
            </a:r>
          </a:p>
        </p:txBody>
      </p:sp>
      <p:sp>
        <p:nvSpPr>
          <p:cNvPr id="24" name="TextBox 24"/>
          <p:cNvSpPr txBox="1"/>
          <p:nvPr/>
        </p:nvSpPr>
        <p:spPr>
          <a:xfrm>
            <a:off x="1401884" y="1744450"/>
            <a:ext cx="16194443" cy="1278857"/>
          </a:xfrm>
          <a:prstGeom prst="rect">
            <a:avLst/>
          </a:prstGeom>
        </p:spPr>
        <p:txBody>
          <a:bodyPr lIns="0" tIns="0" rIns="0" bIns="0" rtlCol="0" anchor="t">
            <a:spAutoFit/>
          </a:bodyPr>
          <a:lstStyle/>
          <a:p>
            <a:pPr algn="ctr">
              <a:lnSpc>
                <a:spcPts val="5111"/>
              </a:lnSpc>
            </a:pPr>
            <a:r>
              <a:rPr lang="en-US" sz="3651" spc="7">
                <a:solidFill>
                  <a:srgbClr val="000000"/>
                </a:solidFill>
                <a:latin typeface="Paytone One"/>
                <a:ea typeface="Paytone One"/>
                <a:cs typeface="Paytone One"/>
                <a:sym typeface="Paytone One"/>
              </a:rPr>
              <a:t>1. TRÍ TUỆ NHÂN TẠO VÀ SỰ PHÁT TRIỂN CỦA MỘT SỐ LĨNH VỰC </a:t>
            </a:r>
          </a:p>
          <a:p>
            <a:pPr algn="ctr">
              <a:lnSpc>
                <a:spcPts val="5111"/>
              </a:lnSpc>
              <a:spcBef>
                <a:spcPct val="0"/>
              </a:spcBef>
            </a:pPr>
            <a:r>
              <a:rPr lang="en-US" sz="3651" spc="7">
                <a:solidFill>
                  <a:srgbClr val="000000"/>
                </a:solidFill>
                <a:latin typeface="Paytone One"/>
                <a:ea typeface="Paytone One"/>
                <a:cs typeface="Paytone One"/>
                <a:sym typeface="Paytone One"/>
              </a:rPr>
              <a:t>ARTIFICIAL INTELLIGENCE AND ITS DEVELOPMENT IN SEVERAL FIELDS.</a:t>
            </a:r>
          </a:p>
        </p:txBody>
      </p:sp>
      <p:sp>
        <p:nvSpPr>
          <p:cNvPr id="25" name="TextBox 25"/>
          <p:cNvSpPr txBox="1"/>
          <p:nvPr/>
        </p:nvSpPr>
        <p:spPr>
          <a:xfrm>
            <a:off x="4213776" y="3728948"/>
            <a:ext cx="7139136" cy="1650580"/>
          </a:xfrm>
          <a:prstGeom prst="rect">
            <a:avLst/>
          </a:prstGeom>
        </p:spPr>
        <p:txBody>
          <a:bodyPr lIns="0" tIns="0" rIns="0" bIns="0" rtlCol="0" anchor="t">
            <a:spAutoFit/>
          </a:bodyPr>
          <a:lstStyle/>
          <a:p>
            <a:pPr algn="ctr">
              <a:lnSpc>
                <a:spcPts val="4411"/>
              </a:lnSpc>
            </a:pPr>
            <a:r>
              <a:rPr lang="en-US" sz="3151" b="1" spc="6" dirty="0">
                <a:solidFill>
                  <a:srgbClr val="000000"/>
                </a:solidFill>
                <a:latin typeface="Montserrat Bold"/>
                <a:ea typeface="Montserrat Bold"/>
                <a:cs typeface="Montserrat Bold"/>
                <a:sym typeface="Montserrat Bold"/>
              </a:rPr>
              <a:t>1. HỆ CHUYÊN GIA | EXPERT SYSTEM</a:t>
            </a:r>
          </a:p>
          <a:p>
            <a:pPr algn="ctr">
              <a:lnSpc>
                <a:spcPts val="4411"/>
              </a:lnSpc>
              <a:spcBef>
                <a:spcPct val="0"/>
              </a:spcBef>
            </a:pPr>
            <a:r>
              <a:rPr lang="en-US" sz="3151" b="1" spc="6" dirty="0">
                <a:solidFill>
                  <a:srgbClr val="000000"/>
                </a:solidFill>
                <a:latin typeface="Montserrat Bold"/>
                <a:ea typeface="Montserrat Bold"/>
                <a:cs typeface="Montserrat Bold"/>
                <a:sym typeface="Montserrat Bold"/>
              </a:rPr>
              <a:t> </a:t>
            </a:r>
            <a:r>
              <a:rPr lang="en-US" sz="3151" spc="6" dirty="0">
                <a:solidFill>
                  <a:srgbClr val="000000"/>
                </a:solidFill>
                <a:latin typeface="Montserrat"/>
                <a:ea typeface="Montserrat"/>
                <a:cs typeface="Montserrat"/>
                <a:sym typeface="Montserrat"/>
              </a:rPr>
              <a:t> </a:t>
            </a:r>
          </a:p>
        </p:txBody>
      </p:sp>
      <p:sp>
        <p:nvSpPr>
          <p:cNvPr id="26" name="TextBox 26"/>
          <p:cNvSpPr txBox="1"/>
          <p:nvPr/>
        </p:nvSpPr>
        <p:spPr>
          <a:xfrm>
            <a:off x="7532251" y="5086350"/>
            <a:ext cx="10350144" cy="3927683"/>
          </a:xfrm>
          <a:prstGeom prst="rect">
            <a:avLst/>
          </a:prstGeom>
        </p:spPr>
        <p:txBody>
          <a:bodyPr lIns="0" tIns="0" rIns="0" bIns="0" rtlCol="0" anchor="t">
            <a:spAutoFit/>
          </a:bodyPr>
          <a:lstStyle/>
          <a:p>
            <a:pPr algn="ctr">
              <a:lnSpc>
                <a:spcPts val="4470"/>
              </a:lnSpc>
            </a:pPr>
            <a:r>
              <a:rPr lang="en-US" sz="3193">
                <a:solidFill>
                  <a:srgbClr val="000000"/>
                </a:solidFill>
                <a:latin typeface="Noto Sans"/>
                <a:ea typeface="Noto Sans"/>
                <a:cs typeface="Noto Sans"/>
                <a:sym typeface="Noto Sans"/>
              </a:rPr>
              <a:t>Hệ chuyên gia là chương trình máy tính được xây dựng dụa trên nền tảng kiến thức chuyên môn của các chuyên môn trong một lĩnh vực nhất định.</a:t>
            </a:r>
          </a:p>
          <a:p>
            <a:pPr algn="ctr">
              <a:lnSpc>
                <a:spcPts val="4470"/>
              </a:lnSpc>
            </a:pPr>
            <a:r>
              <a:rPr lang="en-US" sz="3193" i="1">
                <a:solidFill>
                  <a:srgbClr val="000000"/>
                </a:solidFill>
                <a:latin typeface="Noto Sans Italics"/>
                <a:ea typeface="Noto Sans Italics"/>
                <a:cs typeface="Noto Sans Italics"/>
                <a:sym typeface="Noto Sans Italics"/>
              </a:rPr>
              <a:t>An expert system is a computer program built on the foundation of specialized knowledge from experts in a particular field.</a:t>
            </a:r>
          </a:p>
          <a:p>
            <a:pPr algn="ctr">
              <a:lnSpc>
                <a:spcPts val="4606"/>
              </a:lnSpc>
            </a:pPr>
            <a:endParaRPr lang="en-US" sz="3193" i="1">
              <a:solidFill>
                <a:srgbClr val="000000"/>
              </a:solidFill>
              <a:latin typeface="Noto Sans Italics"/>
              <a:ea typeface="Noto Sans Italics"/>
              <a:cs typeface="Noto Sans Italics"/>
              <a:sym typeface="Noto Sans Italics"/>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grpSp>
        <p:nvGrpSpPr>
          <p:cNvPr id="2" name="Group 2"/>
          <p:cNvGrpSpPr/>
          <p:nvPr/>
        </p:nvGrpSpPr>
        <p:grpSpPr>
          <a:xfrm>
            <a:off x="0" y="7254052"/>
            <a:ext cx="18288000" cy="3032948"/>
            <a:chOff x="0" y="0"/>
            <a:chExt cx="4816593" cy="798801"/>
          </a:xfrm>
        </p:grpSpPr>
        <p:sp>
          <p:nvSpPr>
            <p:cNvPr id="3" name="Freeform 3"/>
            <p:cNvSpPr/>
            <p:nvPr/>
          </p:nvSpPr>
          <p:spPr>
            <a:xfrm>
              <a:off x="0" y="0"/>
              <a:ext cx="4816592" cy="798801"/>
            </a:xfrm>
            <a:custGeom>
              <a:avLst/>
              <a:gdLst/>
              <a:ahLst/>
              <a:cxnLst/>
              <a:rect l="l" t="t" r="r" b="b"/>
              <a:pathLst>
                <a:path w="4816592" h="798801">
                  <a:moveTo>
                    <a:pt x="21590" y="0"/>
                  </a:moveTo>
                  <a:lnTo>
                    <a:pt x="4795002" y="0"/>
                  </a:lnTo>
                  <a:cubicBezTo>
                    <a:pt x="4800728" y="0"/>
                    <a:pt x="4806220" y="2275"/>
                    <a:pt x="4810269" y="6324"/>
                  </a:cubicBezTo>
                  <a:cubicBezTo>
                    <a:pt x="4814318" y="10372"/>
                    <a:pt x="4816592" y="15864"/>
                    <a:pt x="4816592" y="21590"/>
                  </a:cubicBezTo>
                  <a:lnTo>
                    <a:pt x="4816592" y="777211"/>
                  </a:lnTo>
                  <a:cubicBezTo>
                    <a:pt x="4816592" y="789135"/>
                    <a:pt x="4806926" y="798801"/>
                    <a:pt x="4795002" y="798801"/>
                  </a:cubicBezTo>
                  <a:lnTo>
                    <a:pt x="21590" y="798801"/>
                  </a:lnTo>
                  <a:cubicBezTo>
                    <a:pt x="15864" y="798801"/>
                    <a:pt x="10372" y="796526"/>
                    <a:pt x="6324" y="792478"/>
                  </a:cubicBezTo>
                  <a:cubicBezTo>
                    <a:pt x="2275" y="788429"/>
                    <a:pt x="0" y="782937"/>
                    <a:pt x="0" y="777211"/>
                  </a:cubicBezTo>
                  <a:lnTo>
                    <a:pt x="0" y="21590"/>
                  </a:lnTo>
                  <a:cubicBezTo>
                    <a:pt x="0" y="9666"/>
                    <a:pt x="9666" y="0"/>
                    <a:pt x="21590" y="0"/>
                  </a:cubicBezTo>
                  <a:close/>
                </a:path>
              </a:pathLst>
            </a:custGeom>
            <a:solidFill>
              <a:srgbClr val="DCE2EB"/>
            </a:solidFill>
          </p:spPr>
        </p:sp>
        <p:sp>
          <p:nvSpPr>
            <p:cNvPr id="4" name="TextBox 4"/>
            <p:cNvSpPr txBox="1"/>
            <p:nvPr/>
          </p:nvSpPr>
          <p:spPr>
            <a:xfrm>
              <a:off x="0" y="-38100"/>
              <a:ext cx="4816593" cy="836901"/>
            </a:xfrm>
            <a:prstGeom prst="rect">
              <a:avLst/>
            </a:prstGeom>
          </p:spPr>
          <p:txBody>
            <a:bodyPr lIns="50800" tIns="50800" rIns="50800" bIns="50800" rtlCol="0" anchor="ctr"/>
            <a:lstStyle/>
            <a:p>
              <a:pPr algn="ctr">
                <a:lnSpc>
                  <a:spcPts val="2591"/>
                </a:lnSpc>
              </a:pPr>
              <a:endParaRPr/>
            </a:p>
          </p:txBody>
        </p:sp>
      </p:grpSp>
      <p:sp>
        <p:nvSpPr>
          <p:cNvPr id="5" name="Freeform 5"/>
          <p:cNvSpPr/>
          <p:nvPr/>
        </p:nvSpPr>
        <p:spPr>
          <a:xfrm>
            <a:off x="10435739" y="4457270"/>
            <a:ext cx="8241891" cy="4313256"/>
          </a:xfrm>
          <a:custGeom>
            <a:avLst/>
            <a:gdLst/>
            <a:ahLst/>
            <a:cxnLst/>
            <a:rect l="l" t="t" r="r" b="b"/>
            <a:pathLst>
              <a:path w="8241891" h="4313256">
                <a:moveTo>
                  <a:pt x="0" y="0"/>
                </a:moveTo>
                <a:lnTo>
                  <a:pt x="8241891" y="0"/>
                </a:lnTo>
                <a:lnTo>
                  <a:pt x="8241891" y="4313256"/>
                </a:lnTo>
                <a:lnTo>
                  <a:pt x="0" y="4313256"/>
                </a:lnTo>
                <a:lnTo>
                  <a:pt x="0" y="0"/>
                </a:lnTo>
                <a:close/>
              </a:path>
            </a:pathLst>
          </a:custGeom>
          <a:blipFill>
            <a:blip r:embed="rId2"/>
            <a:stretch>
              <a:fillRect/>
            </a:stretch>
          </a:blipFill>
        </p:spPr>
      </p:sp>
      <p:sp>
        <p:nvSpPr>
          <p:cNvPr id="6" name="Freeform 6"/>
          <p:cNvSpPr/>
          <p:nvPr/>
        </p:nvSpPr>
        <p:spPr>
          <a:xfrm>
            <a:off x="376442" y="4067700"/>
            <a:ext cx="9771981" cy="5179150"/>
          </a:xfrm>
          <a:custGeom>
            <a:avLst/>
            <a:gdLst/>
            <a:ahLst/>
            <a:cxnLst/>
            <a:rect l="l" t="t" r="r" b="b"/>
            <a:pathLst>
              <a:path w="9771981" h="5179150">
                <a:moveTo>
                  <a:pt x="0" y="0"/>
                </a:moveTo>
                <a:lnTo>
                  <a:pt x="9771980" y="0"/>
                </a:lnTo>
                <a:lnTo>
                  <a:pt x="9771980" y="5179150"/>
                </a:lnTo>
                <a:lnTo>
                  <a:pt x="0" y="517915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TextBox 7"/>
          <p:cNvSpPr txBox="1"/>
          <p:nvPr/>
        </p:nvSpPr>
        <p:spPr>
          <a:xfrm>
            <a:off x="1028700" y="692317"/>
            <a:ext cx="16078584" cy="1278857"/>
          </a:xfrm>
          <a:prstGeom prst="rect">
            <a:avLst/>
          </a:prstGeom>
        </p:spPr>
        <p:txBody>
          <a:bodyPr lIns="0" tIns="0" rIns="0" bIns="0" rtlCol="0" anchor="t">
            <a:spAutoFit/>
          </a:bodyPr>
          <a:lstStyle/>
          <a:p>
            <a:pPr algn="ctr">
              <a:lnSpc>
                <a:spcPts val="5111"/>
              </a:lnSpc>
            </a:pPr>
            <a:r>
              <a:rPr lang="en-US" sz="3651" spc="7">
                <a:solidFill>
                  <a:srgbClr val="000000"/>
                </a:solidFill>
                <a:latin typeface="Paytone One"/>
                <a:ea typeface="Paytone One"/>
                <a:cs typeface="Paytone One"/>
                <a:sym typeface="Paytone One"/>
              </a:rPr>
              <a:t>1. TRÍ TUỆ NHÂN TẠO VÀ SỰ PHÁT TRIỂN CỦA MỘT SỐ LĨNH VỰC</a:t>
            </a:r>
          </a:p>
          <a:p>
            <a:pPr algn="ctr">
              <a:lnSpc>
                <a:spcPts val="5111"/>
              </a:lnSpc>
              <a:spcBef>
                <a:spcPct val="0"/>
              </a:spcBef>
            </a:pPr>
            <a:r>
              <a:rPr lang="en-US" sz="3651" spc="7">
                <a:solidFill>
                  <a:srgbClr val="000000"/>
                </a:solidFill>
                <a:latin typeface="Paytone One"/>
                <a:ea typeface="Paytone One"/>
                <a:cs typeface="Paytone One"/>
                <a:sym typeface="Paytone One"/>
              </a:rPr>
              <a:t>ARTIFICIAL INTELLIGENCE AND ITS DEVELOPMENT IN SEVERAL FIELDS. </a:t>
            </a:r>
          </a:p>
        </p:txBody>
      </p:sp>
      <p:sp>
        <p:nvSpPr>
          <p:cNvPr id="8" name="TextBox 8"/>
          <p:cNvSpPr txBox="1"/>
          <p:nvPr/>
        </p:nvSpPr>
        <p:spPr>
          <a:xfrm>
            <a:off x="3733800" y="2495049"/>
            <a:ext cx="8043173" cy="1651542"/>
          </a:xfrm>
          <a:prstGeom prst="rect">
            <a:avLst/>
          </a:prstGeom>
        </p:spPr>
        <p:txBody>
          <a:bodyPr wrap="square" lIns="0" tIns="0" rIns="0" bIns="0" rtlCol="0" anchor="t">
            <a:spAutoFit/>
          </a:bodyPr>
          <a:lstStyle/>
          <a:p>
            <a:pPr algn="ctr">
              <a:lnSpc>
                <a:spcPts val="4411"/>
              </a:lnSpc>
            </a:pPr>
            <a:r>
              <a:rPr lang="en-US" sz="3151" b="1" spc="6" dirty="0">
                <a:solidFill>
                  <a:srgbClr val="000000"/>
                </a:solidFill>
                <a:latin typeface="Montserrat Bold"/>
                <a:ea typeface="Montserrat Bold"/>
                <a:cs typeface="Montserrat Bold"/>
                <a:sym typeface="Montserrat Bold"/>
              </a:rPr>
              <a:t>2. Y HỌC VÀ CHĂM SÓC SỨC KHỎE</a:t>
            </a:r>
          </a:p>
          <a:p>
            <a:pPr algn="ctr">
              <a:lnSpc>
                <a:spcPts val="4411"/>
              </a:lnSpc>
            </a:pPr>
            <a:r>
              <a:rPr lang="en-US" sz="3151" b="1" spc="6" dirty="0">
                <a:solidFill>
                  <a:srgbClr val="000000"/>
                </a:solidFill>
                <a:latin typeface="Montserrat Bold"/>
                <a:ea typeface="Montserrat Bold"/>
                <a:cs typeface="Montserrat Bold"/>
                <a:sym typeface="Montserrat Bold"/>
              </a:rPr>
              <a:t> </a:t>
            </a:r>
            <a:r>
              <a:rPr lang="en-US" sz="3151" b="1" i="1" spc="6" dirty="0">
                <a:solidFill>
                  <a:srgbClr val="000000"/>
                </a:solidFill>
                <a:latin typeface="Montserrat Bold Italics"/>
                <a:ea typeface="Montserrat Bold Italics"/>
                <a:cs typeface="Montserrat Bold Italics"/>
                <a:sym typeface="Montserrat Bold Italics"/>
              </a:rPr>
              <a:t> MEDICINE AND HEALTHCARE</a:t>
            </a:r>
          </a:p>
          <a:p>
            <a:pPr algn="ctr">
              <a:lnSpc>
                <a:spcPts val="4411"/>
              </a:lnSpc>
              <a:spcBef>
                <a:spcPct val="0"/>
              </a:spcBef>
            </a:pPr>
            <a:endParaRPr lang="en-US" sz="3151" b="1" i="1" spc="6" dirty="0">
              <a:solidFill>
                <a:srgbClr val="000000"/>
              </a:solidFill>
              <a:latin typeface="Montserrat Bold Italics"/>
              <a:ea typeface="Montserrat Bold Italics"/>
              <a:cs typeface="Montserrat Bold Italics"/>
              <a:sym typeface="Montserrat Bold Italics"/>
            </a:endParaRPr>
          </a:p>
        </p:txBody>
      </p:sp>
      <p:sp>
        <p:nvSpPr>
          <p:cNvPr id="9" name="TextBox 9"/>
          <p:cNvSpPr txBox="1"/>
          <p:nvPr/>
        </p:nvSpPr>
        <p:spPr>
          <a:xfrm>
            <a:off x="752797" y="4400120"/>
            <a:ext cx="9019270" cy="5950585"/>
          </a:xfrm>
          <a:prstGeom prst="rect">
            <a:avLst/>
          </a:prstGeom>
        </p:spPr>
        <p:txBody>
          <a:bodyPr lIns="0" tIns="0" rIns="0" bIns="0" rtlCol="0" anchor="t">
            <a:spAutoFit/>
          </a:bodyPr>
          <a:lstStyle/>
          <a:p>
            <a:pPr algn="ctr">
              <a:lnSpc>
                <a:spcPts val="4340"/>
              </a:lnSpc>
            </a:pPr>
            <a:r>
              <a:rPr lang="en-US" sz="3100">
                <a:solidFill>
                  <a:srgbClr val="000000"/>
                </a:solidFill>
                <a:latin typeface="Noto Sans"/>
                <a:ea typeface="Noto Sans"/>
                <a:cs typeface="Noto Sans"/>
                <a:sym typeface="Noto Sans"/>
              </a:rPr>
              <a:t>AI hỗ trợ đưa ra các chẩn đoán bệnh và hướng điều trị kịp thời ,nâng cao hiệu quả điều trị bệnh, như phần mềm IBM Watson for Oncology điều trị ung thư.</a:t>
            </a:r>
          </a:p>
          <a:p>
            <a:pPr algn="ctr">
              <a:lnSpc>
                <a:spcPts val="4340"/>
              </a:lnSpc>
            </a:pPr>
            <a:r>
              <a:rPr lang="en-US" sz="3100">
                <a:solidFill>
                  <a:srgbClr val="000000"/>
                </a:solidFill>
                <a:latin typeface="Noto Sans"/>
                <a:ea typeface="Noto Sans"/>
                <a:cs typeface="Noto Sans"/>
                <a:sym typeface="Noto Sans"/>
              </a:rPr>
              <a:t>AI assists in providing timely disease diagnoses and treatment plans, improving treatment effectiveness, as exemplified by IBM Watson for Oncology software for cancer treatment.</a:t>
            </a:r>
          </a:p>
          <a:p>
            <a:pPr algn="ctr">
              <a:lnSpc>
                <a:spcPts val="4340"/>
              </a:lnSpc>
            </a:pPr>
            <a:endParaRPr lang="en-US" sz="3100">
              <a:solidFill>
                <a:srgbClr val="000000"/>
              </a:solidFill>
              <a:latin typeface="Noto Sans"/>
              <a:ea typeface="Noto Sans"/>
              <a:cs typeface="Noto Sans"/>
              <a:sym typeface="Noto Sans"/>
            </a:endParaRPr>
          </a:p>
          <a:p>
            <a:pPr algn="ctr">
              <a:lnSpc>
                <a:spcPts val="4340"/>
              </a:lnSpc>
            </a:pPr>
            <a:endParaRPr lang="en-US" sz="3100">
              <a:solidFill>
                <a:srgbClr val="000000"/>
              </a:solidFill>
              <a:latin typeface="Noto Sans"/>
              <a:ea typeface="Noto Sans"/>
              <a:cs typeface="Noto Sans"/>
              <a:sym typeface="Noto Sans"/>
            </a:endParaRPr>
          </a:p>
          <a:p>
            <a:pPr algn="ctr">
              <a:lnSpc>
                <a:spcPts val="4340"/>
              </a:lnSpc>
            </a:pPr>
            <a:endParaRPr lang="en-US" sz="3100">
              <a:solidFill>
                <a:srgbClr val="000000"/>
              </a:solidFill>
              <a:latin typeface="Noto Sans"/>
              <a:ea typeface="Noto Sans"/>
              <a:cs typeface="Noto Sans"/>
              <a:sym typeface="Noto Sans"/>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grpSp>
        <p:nvGrpSpPr>
          <p:cNvPr id="2" name="Group 2"/>
          <p:cNvGrpSpPr/>
          <p:nvPr/>
        </p:nvGrpSpPr>
        <p:grpSpPr>
          <a:xfrm>
            <a:off x="350265" y="341540"/>
            <a:ext cx="17587469" cy="9603920"/>
            <a:chOff x="0" y="0"/>
            <a:chExt cx="4632091" cy="2529427"/>
          </a:xfrm>
        </p:grpSpPr>
        <p:sp>
          <p:nvSpPr>
            <p:cNvPr id="3" name="Freeform 3"/>
            <p:cNvSpPr/>
            <p:nvPr/>
          </p:nvSpPr>
          <p:spPr>
            <a:xfrm>
              <a:off x="0" y="0"/>
              <a:ext cx="4632091" cy="2529427"/>
            </a:xfrm>
            <a:custGeom>
              <a:avLst/>
              <a:gdLst/>
              <a:ahLst/>
              <a:cxnLst/>
              <a:rect l="l" t="t" r="r" b="b"/>
              <a:pathLst>
                <a:path w="4632091" h="2529427">
                  <a:moveTo>
                    <a:pt x="22450" y="0"/>
                  </a:moveTo>
                  <a:lnTo>
                    <a:pt x="4609641" y="0"/>
                  </a:lnTo>
                  <a:cubicBezTo>
                    <a:pt x="4615595" y="0"/>
                    <a:pt x="4621305" y="2365"/>
                    <a:pt x="4625515" y="6575"/>
                  </a:cubicBezTo>
                  <a:cubicBezTo>
                    <a:pt x="4629725" y="10786"/>
                    <a:pt x="4632091" y="16496"/>
                    <a:pt x="4632091" y="22450"/>
                  </a:cubicBezTo>
                  <a:lnTo>
                    <a:pt x="4632091" y="2506977"/>
                  </a:lnTo>
                  <a:cubicBezTo>
                    <a:pt x="4632091" y="2519376"/>
                    <a:pt x="4622039" y="2529427"/>
                    <a:pt x="4609641" y="2529427"/>
                  </a:cubicBezTo>
                  <a:lnTo>
                    <a:pt x="22450" y="2529427"/>
                  </a:lnTo>
                  <a:cubicBezTo>
                    <a:pt x="10051" y="2529427"/>
                    <a:pt x="0" y="2519376"/>
                    <a:pt x="0" y="2506977"/>
                  </a:cubicBezTo>
                  <a:lnTo>
                    <a:pt x="0" y="22450"/>
                  </a:lnTo>
                  <a:cubicBezTo>
                    <a:pt x="0" y="10051"/>
                    <a:pt x="10051" y="0"/>
                    <a:pt x="22450" y="0"/>
                  </a:cubicBezTo>
                  <a:close/>
                </a:path>
              </a:pathLst>
            </a:custGeom>
            <a:solidFill>
              <a:srgbClr val="DCE2EB"/>
            </a:solidFill>
          </p:spPr>
        </p:sp>
        <p:sp>
          <p:nvSpPr>
            <p:cNvPr id="4" name="TextBox 4"/>
            <p:cNvSpPr txBox="1"/>
            <p:nvPr/>
          </p:nvSpPr>
          <p:spPr>
            <a:xfrm>
              <a:off x="0" y="-38100"/>
              <a:ext cx="4632091" cy="2567527"/>
            </a:xfrm>
            <a:prstGeom prst="rect">
              <a:avLst/>
            </a:prstGeom>
          </p:spPr>
          <p:txBody>
            <a:bodyPr lIns="50800" tIns="50800" rIns="50800" bIns="50800" rtlCol="0" anchor="ctr"/>
            <a:lstStyle/>
            <a:p>
              <a:pPr algn="ctr">
                <a:lnSpc>
                  <a:spcPts val="2591"/>
                </a:lnSpc>
              </a:pPr>
              <a:endParaRPr/>
            </a:p>
          </p:txBody>
        </p:sp>
      </p:grpSp>
      <p:grpSp>
        <p:nvGrpSpPr>
          <p:cNvPr id="5" name="Group 5"/>
          <p:cNvGrpSpPr/>
          <p:nvPr/>
        </p:nvGrpSpPr>
        <p:grpSpPr>
          <a:xfrm>
            <a:off x="4409081" y="762000"/>
            <a:ext cx="9469839" cy="814592"/>
            <a:chOff x="0" y="0"/>
            <a:chExt cx="2494114" cy="214543"/>
          </a:xfrm>
        </p:grpSpPr>
        <p:sp>
          <p:nvSpPr>
            <p:cNvPr id="6" name="Freeform 6"/>
            <p:cNvSpPr/>
            <p:nvPr/>
          </p:nvSpPr>
          <p:spPr>
            <a:xfrm>
              <a:off x="0" y="0"/>
              <a:ext cx="2494114" cy="214543"/>
            </a:xfrm>
            <a:custGeom>
              <a:avLst/>
              <a:gdLst/>
              <a:ahLst/>
              <a:cxnLst/>
              <a:rect l="l" t="t" r="r" b="b"/>
              <a:pathLst>
                <a:path w="2494114" h="214543">
                  <a:moveTo>
                    <a:pt x="81753" y="0"/>
                  </a:moveTo>
                  <a:lnTo>
                    <a:pt x="2412360" y="0"/>
                  </a:lnTo>
                  <a:cubicBezTo>
                    <a:pt x="2457512" y="0"/>
                    <a:pt x="2494114" y="36602"/>
                    <a:pt x="2494114" y="81753"/>
                  </a:cubicBezTo>
                  <a:lnTo>
                    <a:pt x="2494114" y="132789"/>
                  </a:lnTo>
                  <a:cubicBezTo>
                    <a:pt x="2494114" y="177940"/>
                    <a:pt x="2457512" y="214543"/>
                    <a:pt x="2412360" y="214543"/>
                  </a:cubicBezTo>
                  <a:lnTo>
                    <a:pt x="81753" y="214543"/>
                  </a:lnTo>
                  <a:cubicBezTo>
                    <a:pt x="36602" y="214543"/>
                    <a:pt x="0" y="177940"/>
                    <a:pt x="0" y="132789"/>
                  </a:cubicBezTo>
                  <a:lnTo>
                    <a:pt x="0" y="81753"/>
                  </a:lnTo>
                  <a:cubicBezTo>
                    <a:pt x="0" y="36602"/>
                    <a:pt x="36602" y="0"/>
                    <a:pt x="81753" y="0"/>
                  </a:cubicBezTo>
                  <a:close/>
                </a:path>
              </a:pathLst>
            </a:custGeom>
            <a:ln w="38100" cap="rnd">
              <a:solidFill>
                <a:srgbClr val="101B40"/>
              </a:solidFill>
              <a:prstDash val="solid"/>
              <a:round/>
            </a:ln>
          </p:spPr>
        </p:sp>
        <p:sp>
          <p:nvSpPr>
            <p:cNvPr id="7" name="TextBox 7"/>
            <p:cNvSpPr txBox="1"/>
            <p:nvPr/>
          </p:nvSpPr>
          <p:spPr>
            <a:xfrm>
              <a:off x="0" y="-38100"/>
              <a:ext cx="2494114" cy="252643"/>
            </a:xfrm>
            <a:prstGeom prst="rect">
              <a:avLst/>
            </a:prstGeom>
          </p:spPr>
          <p:txBody>
            <a:bodyPr lIns="50800" tIns="50800" rIns="50800" bIns="50800" rtlCol="0" anchor="ctr"/>
            <a:lstStyle/>
            <a:p>
              <a:pPr algn="ctr">
                <a:lnSpc>
                  <a:spcPts val="2871"/>
                </a:lnSpc>
              </a:pPr>
              <a:endParaRPr/>
            </a:p>
          </p:txBody>
        </p:sp>
      </p:grpSp>
      <p:grpSp>
        <p:nvGrpSpPr>
          <p:cNvPr id="8" name="Group 8"/>
          <p:cNvGrpSpPr/>
          <p:nvPr/>
        </p:nvGrpSpPr>
        <p:grpSpPr>
          <a:xfrm>
            <a:off x="9460786" y="874830"/>
            <a:ext cx="1665830" cy="588932"/>
            <a:chOff x="0" y="0"/>
            <a:chExt cx="438737" cy="155110"/>
          </a:xfrm>
        </p:grpSpPr>
        <p:sp>
          <p:nvSpPr>
            <p:cNvPr id="9" name="Freeform 9"/>
            <p:cNvSpPr/>
            <p:nvPr/>
          </p:nvSpPr>
          <p:spPr>
            <a:xfrm>
              <a:off x="0" y="0"/>
              <a:ext cx="438737" cy="155110"/>
            </a:xfrm>
            <a:custGeom>
              <a:avLst/>
              <a:gdLst/>
              <a:ahLst/>
              <a:cxnLst/>
              <a:rect l="l" t="t" r="r" b="b"/>
              <a:pathLst>
                <a:path w="438737" h="155110">
                  <a:moveTo>
                    <a:pt x="77555" y="0"/>
                  </a:moveTo>
                  <a:lnTo>
                    <a:pt x="361182" y="0"/>
                  </a:lnTo>
                  <a:cubicBezTo>
                    <a:pt x="404015" y="0"/>
                    <a:pt x="438737" y="34722"/>
                    <a:pt x="438737" y="77555"/>
                  </a:cubicBezTo>
                  <a:lnTo>
                    <a:pt x="438737" y="77555"/>
                  </a:lnTo>
                  <a:cubicBezTo>
                    <a:pt x="438737" y="120387"/>
                    <a:pt x="404015" y="155110"/>
                    <a:pt x="361182" y="155110"/>
                  </a:cubicBezTo>
                  <a:lnTo>
                    <a:pt x="77555" y="155110"/>
                  </a:lnTo>
                  <a:cubicBezTo>
                    <a:pt x="34722" y="155110"/>
                    <a:pt x="0" y="120387"/>
                    <a:pt x="0" y="77555"/>
                  </a:cubicBezTo>
                  <a:lnTo>
                    <a:pt x="0" y="77555"/>
                  </a:lnTo>
                  <a:cubicBezTo>
                    <a:pt x="0" y="34722"/>
                    <a:pt x="34722" y="0"/>
                    <a:pt x="77555" y="0"/>
                  </a:cubicBezTo>
                  <a:close/>
                </a:path>
              </a:pathLst>
            </a:custGeom>
            <a:solidFill>
              <a:srgbClr val="101B40"/>
            </a:solidFill>
            <a:ln cap="rnd">
              <a:noFill/>
              <a:prstDash val="solid"/>
              <a:round/>
            </a:ln>
          </p:spPr>
        </p:sp>
        <p:sp>
          <p:nvSpPr>
            <p:cNvPr id="10" name="TextBox 10"/>
            <p:cNvSpPr txBox="1"/>
            <p:nvPr/>
          </p:nvSpPr>
          <p:spPr>
            <a:xfrm>
              <a:off x="0" y="-38100"/>
              <a:ext cx="438737" cy="193210"/>
            </a:xfrm>
            <a:prstGeom prst="rect">
              <a:avLst/>
            </a:prstGeom>
          </p:spPr>
          <p:txBody>
            <a:bodyPr lIns="50800" tIns="50800" rIns="50800" bIns="50800" rtlCol="0" anchor="ctr"/>
            <a:lstStyle/>
            <a:p>
              <a:pPr algn="ctr">
                <a:lnSpc>
                  <a:spcPts val="2871"/>
                </a:lnSpc>
              </a:pPr>
              <a:endParaRPr/>
            </a:p>
          </p:txBody>
        </p:sp>
      </p:grpSp>
      <p:sp>
        <p:nvSpPr>
          <p:cNvPr id="11" name="Freeform 11"/>
          <p:cNvSpPr/>
          <p:nvPr/>
        </p:nvSpPr>
        <p:spPr>
          <a:xfrm>
            <a:off x="16736419" y="924288"/>
            <a:ext cx="522881" cy="443415"/>
          </a:xfrm>
          <a:custGeom>
            <a:avLst/>
            <a:gdLst/>
            <a:ahLst/>
            <a:cxnLst/>
            <a:rect l="l" t="t" r="r" b="b"/>
            <a:pathLst>
              <a:path w="522881" h="443415">
                <a:moveTo>
                  <a:pt x="0" y="0"/>
                </a:moveTo>
                <a:lnTo>
                  <a:pt x="522881" y="0"/>
                </a:lnTo>
                <a:lnTo>
                  <a:pt x="522881" y="443415"/>
                </a:lnTo>
                <a:lnTo>
                  <a:pt x="0" y="443415"/>
                </a:lnTo>
                <a:lnTo>
                  <a:pt x="0" y="0"/>
                </a:lnTo>
                <a:close/>
              </a:path>
            </a:pathLst>
          </a:custGeom>
          <a:blipFill>
            <a:blip r:embed="rId2">
              <a:extLst>
                <a:ext uri="{96DAC541-7B7A-43D3-8B79-37D633B846F1}">
                  <asvg:svgBlip xmlns:asvg="http://schemas.microsoft.com/office/drawing/2016/SVG/main" r:embed="rId3"/>
                </a:ext>
              </a:extLst>
            </a:blip>
            <a:stretch>
              <a:fillRect l="-962406" r="-308968"/>
            </a:stretch>
          </a:blipFill>
        </p:spPr>
      </p:sp>
      <p:grpSp>
        <p:nvGrpSpPr>
          <p:cNvPr id="12" name="Group 12"/>
          <p:cNvGrpSpPr/>
          <p:nvPr/>
        </p:nvGrpSpPr>
        <p:grpSpPr>
          <a:xfrm>
            <a:off x="16465001" y="8346801"/>
            <a:ext cx="1822999" cy="1822999"/>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1F1F1"/>
            </a:solidFill>
          </p:spPr>
        </p:sp>
        <p:sp>
          <p:nvSpPr>
            <p:cNvPr id="14" name="TextBox 14"/>
            <p:cNvSpPr txBox="1"/>
            <p:nvPr/>
          </p:nvSpPr>
          <p:spPr>
            <a:xfrm>
              <a:off x="76200" y="38100"/>
              <a:ext cx="660400" cy="698500"/>
            </a:xfrm>
            <a:prstGeom prst="rect">
              <a:avLst/>
            </a:prstGeom>
          </p:spPr>
          <p:txBody>
            <a:bodyPr lIns="50800" tIns="50800" rIns="50800" bIns="50800" rtlCol="0" anchor="ctr"/>
            <a:lstStyle/>
            <a:p>
              <a:pPr algn="ctr">
                <a:lnSpc>
                  <a:spcPts val="2591"/>
                </a:lnSpc>
              </a:pPr>
              <a:endParaRPr/>
            </a:p>
          </p:txBody>
        </p:sp>
      </p:grpSp>
      <p:grpSp>
        <p:nvGrpSpPr>
          <p:cNvPr id="15" name="Group 15"/>
          <p:cNvGrpSpPr/>
          <p:nvPr/>
        </p:nvGrpSpPr>
        <p:grpSpPr>
          <a:xfrm>
            <a:off x="17035435" y="8917235"/>
            <a:ext cx="682130" cy="68213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FA4C1"/>
            </a:solidFill>
          </p:spPr>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591"/>
                </a:lnSpc>
              </a:pPr>
              <a:endParaRPr/>
            </a:p>
          </p:txBody>
        </p:sp>
      </p:grpSp>
      <p:grpSp>
        <p:nvGrpSpPr>
          <p:cNvPr id="18" name="Group 18"/>
          <p:cNvGrpSpPr/>
          <p:nvPr/>
        </p:nvGrpSpPr>
        <p:grpSpPr>
          <a:xfrm>
            <a:off x="-1014013" y="7723491"/>
            <a:ext cx="2728557" cy="2387487"/>
            <a:chOff x="0" y="0"/>
            <a:chExt cx="812800" cy="711200"/>
          </a:xfrm>
        </p:grpSpPr>
        <p:sp>
          <p:nvSpPr>
            <p:cNvPr id="19" name="Freeform 19"/>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F1F1F1"/>
            </a:solidFill>
          </p:spPr>
        </p:sp>
        <p:sp>
          <p:nvSpPr>
            <p:cNvPr id="20" name="TextBox 20"/>
            <p:cNvSpPr txBox="1"/>
            <p:nvPr/>
          </p:nvSpPr>
          <p:spPr>
            <a:xfrm>
              <a:off x="127000" y="292100"/>
              <a:ext cx="558800" cy="368300"/>
            </a:xfrm>
            <a:prstGeom prst="rect">
              <a:avLst/>
            </a:prstGeom>
          </p:spPr>
          <p:txBody>
            <a:bodyPr lIns="50800" tIns="50800" rIns="50800" bIns="50800" rtlCol="0" anchor="ctr"/>
            <a:lstStyle/>
            <a:p>
              <a:pPr algn="ctr">
                <a:lnSpc>
                  <a:spcPts val="2591"/>
                </a:lnSpc>
              </a:pPr>
              <a:endParaRPr/>
            </a:p>
          </p:txBody>
        </p:sp>
      </p:grpSp>
      <p:grpSp>
        <p:nvGrpSpPr>
          <p:cNvPr id="21" name="Group 21"/>
          <p:cNvGrpSpPr/>
          <p:nvPr/>
        </p:nvGrpSpPr>
        <p:grpSpPr>
          <a:xfrm>
            <a:off x="6542669" y="1688889"/>
            <a:ext cx="12329309" cy="12329309"/>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FA4C1"/>
            </a:solidFill>
          </p:spPr>
        </p:sp>
        <p:sp>
          <p:nvSpPr>
            <p:cNvPr id="23" name="TextBox 23"/>
            <p:cNvSpPr txBox="1"/>
            <p:nvPr/>
          </p:nvSpPr>
          <p:spPr>
            <a:xfrm>
              <a:off x="76200" y="38100"/>
              <a:ext cx="660400" cy="698500"/>
            </a:xfrm>
            <a:prstGeom prst="rect">
              <a:avLst/>
            </a:prstGeom>
          </p:spPr>
          <p:txBody>
            <a:bodyPr lIns="50800" tIns="50800" rIns="50800" bIns="50800" rtlCol="0" anchor="ctr"/>
            <a:lstStyle/>
            <a:p>
              <a:pPr algn="ctr">
                <a:lnSpc>
                  <a:spcPts val="2591"/>
                </a:lnSpc>
              </a:pPr>
              <a:endParaRPr/>
            </a:p>
          </p:txBody>
        </p:sp>
      </p:grpSp>
      <p:sp>
        <p:nvSpPr>
          <p:cNvPr id="24" name="Freeform 24"/>
          <p:cNvSpPr/>
          <p:nvPr/>
        </p:nvSpPr>
        <p:spPr>
          <a:xfrm>
            <a:off x="-252202" y="5143500"/>
            <a:ext cx="7618454" cy="4273476"/>
          </a:xfrm>
          <a:custGeom>
            <a:avLst/>
            <a:gdLst/>
            <a:ahLst/>
            <a:cxnLst/>
            <a:rect l="l" t="t" r="r" b="b"/>
            <a:pathLst>
              <a:path w="7618454" h="4273476">
                <a:moveTo>
                  <a:pt x="0" y="0"/>
                </a:moveTo>
                <a:lnTo>
                  <a:pt x="7618454" y="0"/>
                </a:lnTo>
                <a:lnTo>
                  <a:pt x="7618454" y="4273476"/>
                </a:lnTo>
                <a:lnTo>
                  <a:pt x="0" y="4273476"/>
                </a:lnTo>
                <a:lnTo>
                  <a:pt x="0" y="0"/>
                </a:lnTo>
                <a:close/>
              </a:path>
            </a:pathLst>
          </a:custGeom>
          <a:blipFill>
            <a:blip r:embed="rId4"/>
            <a:stretch>
              <a:fillRect/>
            </a:stretch>
          </a:blipFill>
        </p:spPr>
      </p:sp>
      <p:sp>
        <p:nvSpPr>
          <p:cNvPr id="25" name="TextBox 25"/>
          <p:cNvSpPr txBox="1"/>
          <p:nvPr/>
        </p:nvSpPr>
        <p:spPr>
          <a:xfrm>
            <a:off x="4441856" y="976273"/>
            <a:ext cx="1662550" cy="314925"/>
          </a:xfrm>
          <a:prstGeom prst="rect">
            <a:avLst/>
          </a:prstGeom>
        </p:spPr>
        <p:txBody>
          <a:bodyPr lIns="0" tIns="0" rIns="0" bIns="0" rtlCol="0" anchor="t">
            <a:spAutoFit/>
          </a:bodyPr>
          <a:lstStyle/>
          <a:p>
            <a:pPr marL="0" lvl="0" indent="0" algn="ctr">
              <a:lnSpc>
                <a:spcPts val="2591"/>
              </a:lnSpc>
              <a:spcBef>
                <a:spcPct val="0"/>
              </a:spcBef>
            </a:pPr>
            <a:r>
              <a:rPr lang="en-US" sz="1851" spc="3">
                <a:solidFill>
                  <a:srgbClr val="101B40"/>
                </a:solidFill>
                <a:latin typeface="Montserrat"/>
                <a:ea typeface="Montserrat"/>
                <a:cs typeface="Montserrat"/>
                <a:sym typeface="Montserrat"/>
              </a:rPr>
              <a:t>HOME</a:t>
            </a:r>
          </a:p>
        </p:txBody>
      </p:sp>
      <p:sp>
        <p:nvSpPr>
          <p:cNvPr id="26" name="TextBox 26"/>
          <p:cNvSpPr txBox="1"/>
          <p:nvPr/>
        </p:nvSpPr>
        <p:spPr>
          <a:xfrm>
            <a:off x="6829803" y="978486"/>
            <a:ext cx="1907082" cy="314925"/>
          </a:xfrm>
          <a:prstGeom prst="rect">
            <a:avLst/>
          </a:prstGeom>
        </p:spPr>
        <p:txBody>
          <a:bodyPr lIns="0" tIns="0" rIns="0" bIns="0" rtlCol="0" anchor="t">
            <a:spAutoFit/>
          </a:bodyPr>
          <a:lstStyle/>
          <a:p>
            <a:pPr marL="0" lvl="0" indent="0" algn="ctr">
              <a:lnSpc>
                <a:spcPts val="2591"/>
              </a:lnSpc>
              <a:spcBef>
                <a:spcPct val="0"/>
              </a:spcBef>
            </a:pPr>
            <a:r>
              <a:rPr lang="en-US" sz="1851" spc="3">
                <a:solidFill>
                  <a:srgbClr val="101B40"/>
                </a:solidFill>
                <a:latin typeface="Montserrat"/>
                <a:ea typeface="Montserrat"/>
                <a:cs typeface="Montserrat"/>
                <a:sym typeface="Montserrat"/>
              </a:rPr>
              <a:t>ABOUT</a:t>
            </a:r>
          </a:p>
        </p:txBody>
      </p:sp>
      <p:sp>
        <p:nvSpPr>
          <p:cNvPr id="27" name="TextBox 27"/>
          <p:cNvSpPr txBox="1"/>
          <p:nvPr/>
        </p:nvSpPr>
        <p:spPr>
          <a:xfrm>
            <a:off x="9499106" y="978486"/>
            <a:ext cx="1589190" cy="314925"/>
          </a:xfrm>
          <a:prstGeom prst="rect">
            <a:avLst/>
          </a:prstGeom>
        </p:spPr>
        <p:txBody>
          <a:bodyPr lIns="0" tIns="0" rIns="0" bIns="0" rtlCol="0" anchor="t">
            <a:spAutoFit/>
          </a:bodyPr>
          <a:lstStyle/>
          <a:p>
            <a:pPr marL="0" lvl="0" indent="0" algn="ctr">
              <a:lnSpc>
                <a:spcPts val="2591"/>
              </a:lnSpc>
              <a:spcBef>
                <a:spcPct val="0"/>
              </a:spcBef>
            </a:pPr>
            <a:r>
              <a:rPr lang="en-US" sz="1851" b="1" spc="3">
                <a:solidFill>
                  <a:srgbClr val="F4F4F4"/>
                </a:solidFill>
                <a:latin typeface="Montserrat Bold"/>
                <a:ea typeface="Montserrat Bold"/>
                <a:cs typeface="Montserrat Bold"/>
                <a:sym typeface="Montserrat Bold"/>
              </a:rPr>
              <a:t>CONTENT</a:t>
            </a:r>
          </a:p>
        </p:txBody>
      </p:sp>
      <p:sp>
        <p:nvSpPr>
          <p:cNvPr id="28" name="TextBox 28"/>
          <p:cNvSpPr txBox="1"/>
          <p:nvPr/>
        </p:nvSpPr>
        <p:spPr>
          <a:xfrm>
            <a:off x="11594836" y="976273"/>
            <a:ext cx="2224975" cy="314925"/>
          </a:xfrm>
          <a:prstGeom prst="rect">
            <a:avLst/>
          </a:prstGeom>
        </p:spPr>
        <p:txBody>
          <a:bodyPr lIns="0" tIns="0" rIns="0" bIns="0" rtlCol="0" anchor="t">
            <a:spAutoFit/>
          </a:bodyPr>
          <a:lstStyle/>
          <a:p>
            <a:pPr marL="0" lvl="0" indent="0" algn="ctr">
              <a:lnSpc>
                <a:spcPts val="2591"/>
              </a:lnSpc>
              <a:spcBef>
                <a:spcPct val="0"/>
              </a:spcBef>
            </a:pPr>
            <a:r>
              <a:rPr lang="en-US" sz="1851" spc="3">
                <a:solidFill>
                  <a:srgbClr val="101B40"/>
                </a:solidFill>
                <a:latin typeface="Montserrat"/>
                <a:ea typeface="Montserrat"/>
                <a:cs typeface="Montserrat"/>
                <a:sym typeface="Montserrat"/>
              </a:rPr>
              <a:t>OTHERS</a:t>
            </a:r>
          </a:p>
        </p:txBody>
      </p:sp>
      <p:sp>
        <p:nvSpPr>
          <p:cNvPr id="29" name="TextBox 29"/>
          <p:cNvSpPr txBox="1"/>
          <p:nvPr/>
        </p:nvSpPr>
        <p:spPr>
          <a:xfrm>
            <a:off x="804572" y="874492"/>
            <a:ext cx="1888114" cy="562057"/>
          </a:xfrm>
          <a:prstGeom prst="rect">
            <a:avLst/>
          </a:prstGeom>
        </p:spPr>
        <p:txBody>
          <a:bodyPr lIns="0" tIns="0" rIns="0" bIns="0" rtlCol="0" anchor="t">
            <a:spAutoFit/>
          </a:bodyPr>
          <a:lstStyle/>
          <a:p>
            <a:pPr marL="0" lvl="0" indent="0" algn="l">
              <a:lnSpc>
                <a:spcPts val="2235"/>
              </a:lnSpc>
            </a:pPr>
            <a:r>
              <a:rPr lang="en-US" sz="2051" b="1" spc="4">
                <a:solidFill>
                  <a:srgbClr val="101B40"/>
                </a:solidFill>
                <a:latin typeface="Montserrat Bold"/>
                <a:ea typeface="Montserrat Bold"/>
                <a:cs typeface="Montserrat Bold"/>
                <a:sym typeface="Montserrat Bold"/>
              </a:rPr>
              <a:t>THYNK </a:t>
            </a:r>
            <a:r>
              <a:rPr lang="en-US" sz="2051" spc="4">
                <a:solidFill>
                  <a:srgbClr val="101B40"/>
                </a:solidFill>
                <a:latin typeface="Montserrat"/>
                <a:ea typeface="Montserrat"/>
                <a:cs typeface="Montserrat"/>
                <a:sym typeface="Montserrat"/>
              </a:rPr>
              <a:t>UNLIMITED.</a:t>
            </a:r>
          </a:p>
        </p:txBody>
      </p:sp>
      <p:sp>
        <p:nvSpPr>
          <p:cNvPr id="30" name="TextBox 30"/>
          <p:cNvSpPr txBox="1"/>
          <p:nvPr/>
        </p:nvSpPr>
        <p:spPr>
          <a:xfrm>
            <a:off x="1104708" y="1966768"/>
            <a:ext cx="16078584" cy="1278857"/>
          </a:xfrm>
          <a:prstGeom prst="rect">
            <a:avLst/>
          </a:prstGeom>
        </p:spPr>
        <p:txBody>
          <a:bodyPr lIns="0" tIns="0" rIns="0" bIns="0" rtlCol="0" anchor="t">
            <a:spAutoFit/>
          </a:bodyPr>
          <a:lstStyle/>
          <a:p>
            <a:pPr algn="ctr">
              <a:lnSpc>
                <a:spcPts val="5111"/>
              </a:lnSpc>
            </a:pPr>
            <a:r>
              <a:rPr lang="en-US" sz="3651" spc="7">
                <a:solidFill>
                  <a:srgbClr val="000000"/>
                </a:solidFill>
                <a:latin typeface="Paytone One"/>
                <a:ea typeface="Paytone One"/>
                <a:cs typeface="Paytone One"/>
                <a:sym typeface="Paytone One"/>
              </a:rPr>
              <a:t>1. TRÍ TUỆ NHÂN TẠO VÀ SỰ PHÁT TRIỂN CỦA MỘT SỐ LĨNH VỰC</a:t>
            </a:r>
          </a:p>
          <a:p>
            <a:pPr algn="ctr">
              <a:lnSpc>
                <a:spcPts val="5111"/>
              </a:lnSpc>
              <a:spcBef>
                <a:spcPct val="0"/>
              </a:spcBef>
            </a:pPr>
            <a:r>
              <a:rPr lang="en-US" sz="3651" spc="7">
                <a:solidFill>
                  <a:srgbClr val="000000"/>
                </a:solidFill>
                <a:latin typeface="Paytone One"/>
                <a:ea typeface="Paytone One"/>
                <a:cs typeface="Paytone One"/>
                <a:sym typeface="Paytone One"/>
              </a:rPr>
              <a:t>ARTIFICIAL INTELLIGENCE AND ITS DEVELOPMENT IN SEVERAL FIELDS. </a:t>
            </a:r>
          </a:p>
        </p:txBody>
      </p:sp>
      <p:sp>
        <p:nvSpPr>
          <p:cNvPr id="31" name="TextBox 31"/>
          <p:cNvSpPr txBox="1"/>
          <p:nvPr/>
        </p:nvSpPr>
        <p:spPr>
          <a:xfrm>
            <a:off x="7850326" y="3996440"/>
            <a:ext cx="10316461" cy="5634481"/>
          </a:xfrm>
          <a:prstGeom prst="rect">
            <a:avLst/>
          </a:prstGeom>
        </p:spPr>
        <p:txBody>
          <a:bodyPr lIns="0" tIns="0" rIns="0" bIns="0" rtlCol="0" anchor="t">
            <a:spAutoFit/>
          </a:bodyPr>
          <a:lstStyle/>
          <a:p>
            <a:pPr algn="ctr">
              <a:lnSpc>
                <a:spcPts val="4963"/>
              </a:lnSpc>
            </a:pPr>
            <a:r>
              <a:rPr lang="en-US" sz="3545">
                <a:solidFill>
                  <a:srgbClr val="000000"/>
                </a:solidFill>
                <a:latin typeface="Noto Sans"/>
                <a:ea typeface="Noto Sans"/>
                <a:cs typeface="Noto Sans"/>
                <a:sym typeface="Noto Sans"/>
              </a:rPr>
              <a:t>Nhờ AI , nhiều hoạt động giao thông vận tải được tự động hóa,không cần sự can thiệp của con người như vận chuyển hành khách,giao hàng,..., từ đó tiết kiệm được nhân lực và chi phí. </a:t>
            </a:r>
          </a:p>
          <a:p>
            <a:pPr algn="ctr">
              <a:lnSpc>
                <a:spcPts val="4963"/>
              </a:lnSpc>
            </a:pPr>
            <a:r>
              <a:rPr lang="en-US" sz="3545" i="1">
                <a:solidFill>
                  <a:srgbClr val="000000"/>
                </a:solidFill>
                <a:latin typeface="Noto Sans Italics"/>
                <a:ea typeface="Noto Sans Italics"/>
                <a:cs typeface="Noto Sans Italics"/>
                <a:sym typeface="Noto Sans Italics"/>
              </a:rPr>
              <a:t>Thanks to AI, many transportation activities are automated, requiring no human intervention, such as passenger transport and delivery, thereby saving manpower and costs.</a:t>
            </a:r>
          </a:p>
          <a:p>
            <a:pPr algn="ctr">
              <a:lnSpc>
                <a:spcPts val="4963"/>
              </a:lnSpc>
            </a:pPr>
            <a:r>
              <a:rPr lang="en-US" sz="3545">
                <a:solidFill>
                  <a:srgbClr val="000000"/>
                </a:solidFill>
                <a:latin typeface="Noto Sans"/>
                <a:ea typeface="Noto Sans"/>
                <a:cs typeface="Noto Sans"/>
                <a:sym typeface="Noto Sans"/>
              </a:rPr>
              <a:t> </a:t>
            </a:r>
          </a:p>
        </p:txBody>
      </p:sp>
      <p:sp>
        <p:nvSpPr>
          <p:cNvPr id="32" name="TextBox 32"/>
          <p:cNvSpPr txBox="1"/>
          <p:nvPr/>
        </p:nvSpPr>
        <p:spPr>
          <a:xfrm>
            <a:off x="724624" y="3550473"/>
            <a:ext cx="7264733" cy="2215799"/>
          </a:xfrm>
          <a:prstGeom prst="rect">
            <a:avLst/>
          </a:prstGeom>
        </p:spPr>
        <p:txBody>
          <a:bodyPr lIns="0" tIns="0" rIns="0" bIns="0" rtlCol="0" anchor="t">
            <a:spAutoFit/>
          </a:bodyPr>
          <a:lstStyle/>
          <a:p>
            <a:pPr algn="ctr">
              <a:lnSpc>
                <a:spcPts val="4411"/>
              </a:lnSpc>
            </a:pPr>
            <a:r>
              <a:rPr lang="en-US" sz="3151" b="1" spc="6" dirty="0">
                <a:solidFill>
                  <a:srgbClr val="000000"/>
                </a:solidFill>
                <a:latin typeface="Montserrat Bold"/>
                <a:ea typeface="Montserrat Bold"/>
                <a:cs typeface="Montserrat Bold"/>
                <a:sym typeface="Montserrat Bold"/>
              </a:rPr>
              <a:t>3. GIAO THÔNG VẬN TẢI </a:t>
            </a:r>
            <a:r>
              <a:rPr lang="en-US" sz="3151" b="1" i="1" spc="6" dirty="0">
                <a:solidFill>
                  <a:srgbClr val="000000"/>
                </a:solidFill>
                <a:latin typeface="Montserrat Bold Italics"/>
                <a:ea typeface="Montserrat Bold Italics"/>
                <a:cs typeface="Montserrat Bold Italics"/>
                <a:sym typeface="Montserrat Bold Italics"/>
              </a:rPr>
              <a:t> TRANSPORTATION</a:t>
            </a:r>
          </a:p>
          <a:p>
            <a:pPr algn="ctr">
              <a:lnSpc>
                <a:spcPts val="4411"/>
              </a:lnSpc>
            </a:pPr>
            <a:endParaRPr lang="en-US" sz="3151" b="1" i="1" spc="6" dirty="0">
              <a:solidFill>
                <a:srgbClr val="000000"/>
              </a:solidFill>
              <a:latin typeface="Montserrat Bold Italics"/>
              <a:ea typeface="Montserrat Bold Italics"/>
              <a:cs typeface="Montserrat Bold Italics"/>
              <a:sym typeface="Montserrat Bold Italics"/>
            </a:endParaRPr>
          </a:p>
          <a:p>
            <a:pPr algn="ctr">
              <a:lnSpc>
                <a:spcPts val="4411"/>
              </a:lnSpc>
              <a:spcBef>
                <a:spcPct val="0"/>
              </a:spcBef>
            </a:pPr>
            <a:endParaRPr lang="en-US" sz="3151" b="1" i="1" spc="6" dirty="0">
              <a:solidFill>
                <a:srgbClr val="000000"/>
              </a:solidFill>
              <a:latin typeface="Montserrat Bold Italics"/>
              <a:ea typeface="Montserrat Bold Italics"/>
              <a:cs typeface="Montserrat Bold Italics"/>
              <a:sym typeface="Montserrat Bold Italics"/>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grpSp>
        <p:nvGrpSpPr>
          <p:cNvPr id="2" name="Group 2"/>
          <p:cNvGrpSpPr/>
          <p:nvPr/>
        </p:nvGrpSpPr>
        <p:grpSpPr>
          <a:xfrm>
            <a:off x="4409081" y="515471"/>
            <a:ext cx="9469839" cy="814592"/>
            <a:chOff x="0" y="0"/>
            <a:chExt cx="2494114" cy="214543"/>
          </a:xfrm>
        </p:grpSpPr>
        <p:sp>
          <p:nvSpPr>
            <p:cNvPr id="3" name="Freeform 3"/>
            <p:cNvSpPr/>
            <p:nvPr/>
          </p:nvSpPr>
          <p:spPr>
            <a:xfrm>
              <a:off x="0" y="0"/>
              <a:ext cx="2494114" cy="214543"/>
            </a:xfrm>
            <a:custGeom>
              <a:avLst/>
              <a:gdLst/>
              <a:ahLst/>
              <a:cxnLst/>
              <a:rect l="l" t="t" r="r" b="b"/>
              <a:pathLst>
                <a:path w="2494114" h="214543">
                  <a:moveTo>
                    <a:pt x="81753" y="0"/>
                  </a:moveTo>
                  <a:lnTo>
                    <a:pt x="2412360" y="0"/>
                  </a:lnTo>
                  <a:cubicBezTo>
                    <a:pt x="2457512" y="0"/>
                    <a:pt x="2494114" y="36602"/>
                    <a:pt x="2494114" y="81753"/>
                  </a:cubicBezTo>
                  <a:lnTo>
                    <a:pt x="2494114" y="132789"/>
                  </a:lnTo>
                  <a:cubicBezTo>
                    <a:pt x="2494114" y="177940"/>
                    <a:pt x="2457512" y="214543"/>
                    <a:pt x="2412360" y="214543"/>
                  </a:cubicBezTo>
                  <a:lnTo>
                    <a:pt x="81753" y="214543"/>
                  </a:lnTo>
                  <a:cubicBezTo>
                    <a:pt x="36602" y="214543"/>
                    <a:pt x="0" y="177940"/>
                    <a:pt x="0" y="132789"/>
                  </a:cubicBezTo>
                  <a:lnTo>
                    <a:pt x="0" y="81753"/>
                  </a:lnTo>
                  <a:cubicBezTo>
                    <a:pt x="0" y="36602"/>
                    <a:pt x="36602" y="0"/>
                    <a:pt x="81753" y="0"/>
                  </a:cubicBezTo>
                  <a:close/>
                </a:path>
              </a:pathLst>
            </a:custGeom>
            <a:ln w="38100" cap="rnd">
              <a:solidFill>
                <a:srgbClr val="101B40"/>
              </a:solidFill>
              <a:prstDash val="solid"/>
              <a:round/>
            </a:ln>
          </p:spPr>
        </p:sp>
        <p:sp>
          <p:nvSpPr>
            <p:cNvPr id="4" name="TextBox 4"/>
            <p:cNvSpPr txBox="1"/>
            <p:nvPr/>
          </p:nvSpPr>
          <p:spPr>
            <a:xfrm>
              <a:off x="0" y="-38100"/>
              <a:ext cx="2494114" cy="252643"/>
            </a:xfrm>
            <a:prstGeom prst="rect">
              <a:avLst/>
            </a:prstGeom>
          </p:spPr>
          <p:txBody>
            <a:bodyPr lIns="50800" tIns="50800" rIns="50800" bIns="50800" rtlCol="0" anchor="ctr"/>
            <a:lstStyle/>
            <a:p>
              <a:pPr algn="ctr">
                <a:lnSpc>
                  <a:spcPts val="2871"/>
                </a:lnSpc>
              </a:pPr>
              <a:endParaRPr/>
            </a:p>
          </p:txBody>
        </p:sp>
      </p:grpSp>
      <p:grpSp>
        <p:nvGrpSpPr>
          <p:cNvPr id="5" name="Group 5"/>
          <p:cNvGrpSpPr/>
          <p:nvPr/>
        </p:nvGrpSpPr>
        <p:grpSpPr>
          <a:xfrm>
            <a:off x="9460786" y="628301"/>
            <a:ext cx="1665830" cy="588932"/>
            <a:chOff x="0" y="0"/>
            <a:chExt cx="438737" cy="155110"/>
          </a:xfrm>
        </p:grpSpPr>
        <p:sp>
          <p:nvSpPr>
            <p:cNvPr id="6" name="Freeform 6"/>
            <p:cNvSpPr/>
            <p:nvPr/>
          </p:nvSpPr>
          <p:spPr>
            <a:xfrm>
              <a:off x="0" y="0"/>
              <a:ext cx="438737" cy="155110"/>
            </a:xfrm>
            <a:custGeom>
              <a:avLst/>
              <a:gdLst/>
              <a:ahLst/>
              <a:cxnLst/>
              <a:rect l="l" t="t" r="r" b="b"/>
              <a:pathLst>
                <a:path w="438737" h="155110">
                  <a:moveTo>
                    <a:pt x="77555" y="0"/>
                  </a:moveTo>
                  <a:lnTo>
                    <a:pt x="361182" y="0"/>
                  </a:lnTo>
                  <a:cubicBezTo>
                    <a:pt x="404015" y="0"/>
                    <a:pt x="438737" y="34722"/>
                    <a:pt x="438737" y="77555"/>
                  </a:cubicBezTo>
                  <a:lnTo>
                    <a:pt x="438737" y="77555"/>
                  </a:lnTo>
                  <a:cubicBezTo>
                    <a:pt x="438737" y="120387"/>
                    <a:pt x="404015" y="155110"/>
                    <a:pt x="361182" y="155110"/>
                  </a:cubicBezTo>
                  <a:lnTo>
                    <a:pt x="77555" y="155110"/>
                  </a:lnTo>
                  <a:cubicBezTo>
                    <a:pt x="34722" y="155110"/>
                    <a:pt x="0" y="120387"/>
                    <a:pt x="0" y="77555"/>
                  </a:cubicBezTo>
                  <a:lnTo>
                    <a:pt x="0" y="77555"/>
                  </a:lnTo>
                  <a:cubicBezTo>
                    <a:pt x="0" y="34722"/>
                    <a:pt x="34722" y="0"/>
                    <a:pt x="77555" y="0"/>
                  </a:cubicBezTo>
                  <a:close/>
                </a:path>
              </a:pathLst>
            </a:custGeom>
            <a:solidFill>
              <a:srgbClr val="101B40"/>
            </a:solidFill>
            <a:ln cap="rnd">
              <a:noFill/>
              <a:prstDash val="solid"/>
              <a:round/>
            </a:ln>
          </p:spPr>
        </p:sp>
        <p:sp>
          <p:nvSpPr>
            <p:cNvPr id="7" name="TextBox 7"/>
            <p:cNvSpPr txBox="1"/>
            <p:nvPr/>
          </p:nvSpPr>
          <p:spPr>
            <a:xfrm>
              <a:off x="0" y="-38100"/>
              <a:ext cx="438737" cy="193210"/>
            </a:xfrm>
            <a:prstGeom prst="rect">
              <a:avLst/>
            </a:prstGeom>
          </p:spPr>
          <p:txBody>
            <a:bodyPr lIns="50800" tIns="50800" rIns="50800" bIns="50800" rtlCol="0" anchor="ctr"/>
            <a:lstStyle/>
            <a:p>
              <a:pPr algn="ctr">
                <a:lnSpc>
                  <a:spcPts val="2871"/>
                </a:lnSpc>
              </a:pPr>
              <a:endParaRPr/>
            </a:p>
          </p:txBody>
        </p:sp>
      </p:grpSp>
      <p:sp>
        <p:nvSpPr>
          <p:cNvPr id="8" name="Freeform 8"/>
          <p:cNvSpPr/>
          <p:nvPr/>
        </p:nvSpPr>
        <p:spPr>
          <a:xfrm>
            <a:off x="16736419" y="677760"/>
            <a:ext cx="522881" cy="443415"/>
          </a:xfrm>
          <a:custGeom>
            <a:avLst/>
            <a:gdLst/>
            <a:ahLst/>
            <a:cxnLst/>
            <a:rect l="l" t="t" r="r" b="b"/>
            <a:pathLst>
              <a:path w="522881" h="443415">
                <a:moveTo>
                  <a:pt x="0" y="0"/>
                </a:moveTo>
                <a:lnTo>
                  <a:pt x="522881" y="0"/>
                </a:lnTo>
                <a:lnTo>
                  <a:pt x="522881" y="443415"/>
                </a:lnTo>
                <a:lnTo>
                  <a:pt x="0" y="443415"/>
                </a:lnTo>
                <a:lnTo>
                  <a:pt x="0" y="0"/>
                </a:lnTo>
                <a:close/>
              </a:path>
            </a:pathLst>
          </a:custGeom>
          <a:blipFill>
            <a:blip r:embed="rId2">
              <a:extLst>
                <a:ext uri="{96DAC541-7B7A-43D3-8B79-37D633B846F1}">
                  <asvg:svgBlip xmlns:asvg="http://schemas.microsoft.com/office/drawing/2016/SVG/main" r:embed="rId3"/>
                </a:ext>
              </a:extLst>
            </a:blip>
            <a:stretch>
              <a:fillRect l="-962406" r="-308968"/>
            </a:stretch>
          </a:blipFill>
        </p:spPr>
      </p:sp>
      <p:grpSp>
        <p:nvGrpSpPr>
          <p:cNvPr id="9" name="Group 9"/>
          <p:cNvGrpSpPr/>
          <p:nvPr/>
        </p:nvGrpSpPr>
        <p:grpSpPr>
          <a:xfrm>
            <a:off x="-335578" y="4238848"/>
            <a:ext cx="2235519" cy="1956080"/>
            <a:chOff x="0" y="0"/>
            <a:chExt cx="812800" cy="711200"/>
          </a:xfrm>
        </p:grpSpPr>
        <p:sp>
          <p:nvSpPr>
            <p:cNvPr id="10" name="Freeform 10"/>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F1F1F1"/>
            </a:solidFill>
          </p:spPr>
        </p:sp>
        <p:sp>
          <p:nvSpPr>
            <p:cNvPr id="11" name="TextBox 11"/>
            <p:cNvSpPr txBox="1"/>
            <p:nvPr/>
          </p:nvSpPr>
          <p:spPr>
            <a:xfrm>
              <a:off x="127000" y="292100"/>
              <a:ext cx="558800" cy="368300"/>
            </a:xfrm>
            <a:prstGeom prst="rect">
              <a:avLst/>
            </a:prstGeom>
          </p:spPr>
          <p:txBody>
            <a:bodyPr lIns="50800" tIns="50800" rIns="50800" bIns="50800" rtlCol="0" anchor="ctr"/>
            <a:lstStyle/>
            <a:p>
              <a:pPr algn="ctr">
                <a:lnSpc>
                  <a:spcPts val="2591"/>
                </a:lnSpc>
              </a:pPr>
              <a:endParaRPr/>
            </a:p>
          </p:txBody>
        </p:sp>
      </p:grpSp>
      <p:sp>
        <p:nvSpPr>
          <p:cNvPr id="12" name="Freeform 12"/>
          <p:cNvSpPr/>
          <p:nvPr/>
        </p:nvSpPr>
        <p:spPr>
          <a:xfrm>
            <a:off x="10633680" y="4096969"/>
            <a:ext cx="7487175" cy="4991450"/>
          </a:xfrm>
          <a:custGeom>
            <a:avLst/>
            <a:gdLst/>
            <a:ahLst/>
            <a:cxnLst/>
            <a:rect l="l" t="t" r="r" b="b"/>
            <a:pathLst>
              <a:path w="7487175" h="4991450">
                <a:moveTo>
                  <a:pt x="0" y="0"/>
                </a:moveTo>
                <a:lnTo>
                  <a:pt x="7487175" y="0"/>
                </a:lnTo>
                <a:lnTo>
                  <a:pt x="7487175" y="4991450"/>
                </a:lnTo>
                <a:lnTo>
                  <a:pt x="0" y="4991450"/>
                </a:lnTo>
                <a:lnTo>
                  <a:pt x="0" y="0"/>
                </a:lnTo>
                <a:close/>
              </a:path>
            </a:pathLst>
          </a:custGeom>
          <a:blipFill>
            <a:blip r:embed="rId4"/>
            <a:stretch>
              <a:fillRect/>
            </a:stretch>
          </a:blipFill>
        </p:spPr>
      </p:sp>
      <p:sp>
        <p:nvSpPr>
          <p:cNvPr id="13" name="TextBox 13"/>
          <p:cNvSpPr txBox="1"/>
          <p:nvPr/>
        </p:nvSpPr>
        <p:spPr>
          <a:xfrm>
            <a:off x="4441856" y="729745"/>
            <a:ext cx="1662550" cy="314925"/>
          </a:xfrm>
          <a:prstGeom prst="rect">
            <a:avLst/>
          </a:prstGeom>
        </p:spPr>
        <p:txBody>
          <a:bodyPr lIns="0" tIns="0" rIns="0" bIns="0" rtlCol="0" anchor="t">
            <a:spAutoFit/>
          </a:bodyPr>
          <a:lstStyle/>
          <a:p>
            <a:pPr marL="0" lvl="0" indent="0" algn="ctr">
              <a:lnSpc>
                <a:spcPts val="2591"/>
              </a:lnSpc>
              <a:spcBef>
                <a:spcPct val="0"/>
              </a:spcBef>
            </a:pPr>
            <a:r>
              <a:rPr lang="en-US" sz="1851" spc="3">
                <a:solidFill>
                  <a:srgbClr val="101B40"/>
                </a:solidFill>
                <a:latin typeface="Montserrat"/>
                <a:ea typeface="Montserrat"/>
                <a:cs typeface="Montserrat"/>
                <a:sym typeface="Montserrat"/>
              </a:rPr>
              <a:t>HOME</a:t>
            </a:r>
          </a:p>
        </p:txBody>
      </p:sp>
      <p:sp>
        <p:nvSpPr>
          <p:cNvPr id="14" name="TextBox 14"/>
          <p:cNvSpPr txBox="1"/>
          <p:nvPr/>
        </p:nvSpPr>
        <p:spPr>
          <a:xfrm>
            <a:off x="6829803" y="731958"/>
            <a:ext cx="1907082" cy="314925"/>
          </a:xfrm>
          <a:prstGeom prst="rect">
            <a:avLst/>
          </a:prstGeom>
        </p:spPr>
        <p:txBody>
          <a:bodyPr lIns="0" tIns="0" rIns="0" bIns="0" rtlCol="0" anchor="t">
            <a:spAutoFit/>
          </a:bodyPr>
          <a:lstStyle/>
          <a:p>
            <a:pPr marL="0" lvl="0" indent="0" algn="ctr">
              <a:lnSpc>
                <a:spcPts val="2591"/>
              </a:lnSpc>
              <a:spcBef>
                <a:spcPct val="0"/>
              </a:spcBef>
            </a:pPr>
            <a:r>
              <a:rPr lang="en-US" sz="1851" spc="3">
                <a:solidFill>
                  <a:srgbClr val="101B40"/>
                </a:solidFill>
                <a:latin typeface="Montserrat"/>
                <a:ea typeface="Montserrat"/>
                <a:cs typeface="Montserrat"/>
                <a:sym typeface="Montserrat"/>
              </a:rPr>
              <a:t>ABOUT</a:t>
            </a:r>
          </a:p>
        </p:txBody>
      </p:sp>
      <p:sp>
        <p:nvSpPr>
          <p:cNvPr id="15" name="TextBox 15"/>
          <p:cNvSpPr txBox="1"/>
          <p:nvPr/>
        </p:nvSpPr>
        <p:spPr>
          <a:xfrm>
            <a:off x="9499106" y="731958"/>
            <a:ext cx="1589190" cy="314925"/>
          </a:xfrm>
          <a:prstGeom prst="rect">
            <a:avLst/>
          </a:prstGeom>
        </p:spPr>
        <p:txBody>
          <a:bodyPr lIns="0" tIns="0" rIns="0" bIns="0" rtlCol="0" anchor="t">
            <a:spAutoFit/>
          </a:bodyPr>
          <a:lstStyle/>
          <a:p>
            <a:pPr marL="0" lvl="0" indent="0" algn="ctr">
              <a:lnSpc>
                <a:spcPts val="2591"/>
              </a:lnSpc>
              <a:spcBef>
                <a:spcPct val="0"/>
              </a:spcBef>
            </a:pPr>
            <a:r>
              <a:rPr lang="en-US" sz="1851" b="1" spc="3">
                <a:solidFill>
                  <a:srgbClr val="F4F4F4"/>
                </a:solidFill>
                <a:latin typeface="Montserrat Bold"/>
                <a:ea typeface="Montserrat Bold"/>
                <a:cs typeface="Montserrat Bold"/>
                <a:sym typeface="Montserrat Bold"/>
              </a:rPr>
              <a:t>CONTENT</a:t>
            </a:r>
          </a:p>
        </p:txBody>
      </p:sp>
      <p:sp>
        <p:nvSpPr>
          <p:cNvPr id="16" name="TextBox 16"/>
          <p:cNvSpPr txBox="1"/>
          <p:nvPr/>
        </p:nvSpPr>
        <p:spPr>
          <a:xfrm>
            <a:off x="11594836" y="729745"/>
            <a:ext cx="2224975" cy="314925"/>
          </a:xfrm>
          <a:prstGeom prst="rect">
            <a:avLst/>
          </a:prstGeom>
        </p:spPr>
        <p:txBody>
          <a:bodyPr lIns="0" tIns="0" rIns="0" bIns="0" rtlCol="0" anchor="t">
            <a:spAutoFit/>
          </a:bodyPr>
          <a:lstStyle/>
          <a:p>
            <a:pPr marL="0" lvl="0" indent="0" algn="ctr">
              <a:lnSpc>
                <a:spcPts val="2591"/>
              </a:lnSpc>
              <a:spcBef>
                <a:spcPct val="0"/>
              </a:spcBef>
            </a:pPr>
            <a:r>
              <a:rPr lang="en-US" sz="1851" spc="3">
                <a:solidFill>
                  <a:srgbClr val="101B40"/>
                </a:solidFill>
                <a:latin typeface="Montserrat"/>
                <a:ea typeface="Montserrat"/>
                <a:cs typeface="Montserrat"/>
                <a:sym typeface="Montserrat"/>
              </a:rPr>
              <a:t>OTHERS</a:t>
            </a:r>
          </a:p>
        </p:txBody>
      </p:sp>
      <p:sp>
        <p:nvSpPr>
          <p:cNvPr id="17" name="TextBox 17"/>
          <p:cNvSpPr txBox="1"/>
          <p:nvPr/>
        </p:nvSpPr>
        <p:spPr>
          <a:xfrm>
            <a:off x="804572" y="627964"/>
            <a:ext cx="1888114" cy="562057"/>
          </a:xfrm>
          <a:prstGeom prst="rect">
            <a:avLst/>
          </a:prstGeom>
        </p:spPr>
        <p:txBody>
          <a:bodyPr lIns="0" tIns="0" rIns="0" bIns="0" rtlCol="0" anchor="t">
            <a:spAutoFit/>
          </a:bodyPr>
          <a:lstStyle/>
          <a:p>
            <a:pPr marL="0" lvl="0" indent="0" algn="l">
              <a:lnSpc>
                <a:spcPts val="2235"/>
              </a:lnSpc>
            </a:pPr>
            <a:r>
              <a:rPr lang="en-US" sz="2051" b="1" spc="4">
                <a:solidFill>
                  <a:srgbClr val="101B40"/>
                </a:solidFill>
                <a:latin typeface="Montserrat Bold"/>
                <a:ea typeface="Montserrat Bold"/>
                <a:cs typeface="Montserrat Bold"/>
                <a:sym typeface="Montserrat Bold"/>
              </a:rPr>
              <a:t>THYNK </a:t>
            </a:r>
            <a:r>
              <a:rPr lang="en-US" sz="2051" spc="4">
                <a:solidFill>
                  <a:srgbClr val="101B40"/>
                </a:solidFill>
                <a:latin typeface="Montserrat"/>
                <a:ea typeface="Montserrat"/>
                <a:cs typeface="Montserrat"/>
                <a:sym typeface="Montserrat"/>
              </a:rPr>
              <a:t>UNLIMITED.</a:t>
            </a:r>
          </a:p>
        </p:txBody>
      </p:sp>
      <p:sp>
        <p:nvSpPr>
          <p:cNvPr id="18" name="TextBox 18"/>
          <p:cNvSpPr txBox="1"/>
          <p:nvPr/>
        </p:nvSpPr>
        <p:spPr>
          <a:xfrm>
            <a:off x="1151051" y="1642362"/>
            <a:ext cx="16078584" cy="1278857"/>
          </a:xfrm>
          <a:prstGeom prst="rect">
            <a:avLst/>
          </a:prstGeom>
        </p:spPr>
        <p:txBody>
          <a:bodyPr lIns="0" tIns="0" rIns="0" bIns="0" rtlCol="0" anchor="t">
            <a:spAutoFit/>
          </a:bodyPr>
          <a:lstStyle/>
          <a:p>
            <a:pPr algn="ctr">
              <a:lnSpc>
                <a:spcPts val="5111"/>
              </a:lnSpc>
            </a:pPr>
            <a:r>
              <a:rPr lang="en-US" sz="3651" spc="7">
                <a:solidFill>
                  <a:srgbClr val="000000"/>
                </a:solidFill>
                <a:latin typeface="Paytone One"/>
                <a:ea typeface="Paytone One"/>
                <a:cs typeface="Paytone One"/>
                <a:sym typeface="Paytone One"/>
              </a:rPr>
              <a:t>1. TRÍ TUỆ NHÂN TẠO VÀ SỰ PHÁT TRIỂN CỦA MỘT SỐ LĨNH VỰC</a:t>
            </a:r>
          </a:p>
          <a:p>
            <a:pPr algn="ctr">
              <a:lnSpc>
                <a:spcPts val="5111"/>
              </a:lnSpc>
              <a:spcBef>
                <a:spcPct val="0"/>
              </a:spcBef>
            </a:pPr>
            <a:r>
              <a:rPr lang="en-US" sz="3651" spc="7">
                <a:solidFill>
                  <a:srgbClr val="000000"/>
                </a:solidFill>
                <a:latin typeface="Paytone One"/>
                <a:ea typeface="Paytone One"/>
                <a:cs typeface="Paytone One"/>
                <a:sym typeface="Paytone One"/>
              </a:rPr>
              <a:t>ARTIFICIAL INTELLIGENCE AND ITS DEVELOPMENT IN SEVERAL FIELDS. </a:t>
            </a:r>
          </a:p>
        </p:txBody>
      </p:sp>
      <p:sp>
        <p:nvSpPr>
          <p:cNvPr id="19" name="TextBox 19"/>
          <p:cNvSpPr txBox="1"/>
          <p:nvPr/>
        </p:nvSpPr>
        <p:spPr>
          <a:xfrm>
            <a:off x="697213" y="3254594"/>
            <a:ext cx="12265180" cy="1651093"/>
          </a:xfrm>
          <a:prstGeom prst="rect">
            <a:avLst/>
          </a:prstGeom>
        </p:spPr>
        <p:txBody>
          <a:bodyPr lIns="0" tIns="0" rIns="0" bIns="0" rtlCol="0" anchor="t">
            <a:spAutoFit/>
          </a:bodyPr>
          <a:lstStyle/>
          <a:p>
            <a:pPr algn="ctr">
              <a:lnSpc>
                <a:spcPts val="4392"/>
              </a:lnSpc>
            </a:pPr>
            <a:r>
              <a:rPr lang="en-US" sz="3137" b="1" spc="6" dirty="0">
                <a:solidFill>
                  <a:srgbClr val="000000"/>
                </a:solidFill>
                <a:latin typeface="Montserrat Bold"/>
                <a:ea typeface="Montserrat Bold"/>
                <a:cs typeface="Montserrat Bold"/>
                <a:sym typeface="Montserrat Bold"/>
              </a:rPr>
              <a:t>4. TÀI CHÍNH NGÂN HÀNG |</a:t>
            </a:r>
            <a:r>
              <a:rPr lang="en-US" sz="3137" b="1" i="1" spc="6" dirty="0">
                <a:solidFill>
                  <a:srgbClr val="000000"/>
                </a:solidFill>
                <a:latin typeface="Montserrat Bold Italics"/>
                <a:ea typeface="Montserrat Bold Italics"/>
                <a:cs typeface="Montserrat Bold Italics"/>
                <a:sym typeface="Montserrat Bold Italics"/>
              </a:rPr>
              <a:t> FINANCE AND BANKING</a:t>
            </a:r>
          </a:p>
          <a:p>
            <a:pPr algn="ctr">
              <a:lnSpc>
                <a:spcPts val="4392"/>
              </a:lnSpc>
            </a:pPr>
            <a:endParaRPr lang="en-US" sz="3137" b="1" i="1" spc="6" dirty="0">
              <a:solidFill>
                <a:srgbClr val="000000"/>
              </a:solidFill>
              <a:latin typeface="Montserrat Bold Italics"/>
              <a:ea typeface="Montserrat Bold Italics"/>
              <a:cs typeface="Montserrat Bold Italics"/>
              <a:sym typeface="Montserrat Bold Italics"/>
            </a:endParaRPr>
          </a:p>
          <a:p>
            <a:pPr algn="ctr">
              <a:lnSpc>
                <a:spcPts val="4392"/>
              </a:lnSpc>
              <a:spcBef>
                <a:spcPct val="0"/>
              </a:spcBef>
            </a:pPr>
            <a:endParaRPr lang="en-US" sz="3137" b="1" i="1" spc="6" dirty="0">
              <a:solidFill>
                <a:srgbClr val="000000"/>
              </a:solidFill>
              <a:latin typeface="Montserrat Bold Italics"/>
              <a:ea typeface="Montserrat Bold Italics"/>
              <a:cs typeface="Montserrat Bold Italics"/>
              <a:sym typeface="Montserrat Bold Italics"/>
            </a:endParaRPr>
          </a:p>
        </p:txBody>
      </p:sp>
      <p:sp>
        <p:nvSpPr>
          <p:cNvPr id="20" name="TextBox 20"/>
          <p:cNvSpPr txBox="1"/>
          <p:nvPr/>
        </p:nvSpPr>
        <p:spPr>
          <a:xfrm>
            <a:off x="0" y="4342884"/>
            <a:ext cx="10633680" cy="10647274"/>
          </a:xfrm>
          <a:prstGeom prst="rect">
            <a:avLst/>
          </a:prstGeom>
        </p:spPr>
        <p:txBody>
          <a:bodyPr lIns="0" tIns="0" rIns="0" bIns="0" rtlCol="0" anchor="t">
            <a:spAutoFit/>
          </a:bodyPr>
          <a:lstStyle/>
          <a:p>
            <a:pPr marL="690881" lvl="1" indent="-345440" algn="l">
              <a:lnSpc>
                <a:spcPts val="4480"/>
              </a:lnSpc>
              <a:buFont typeface="Arial"/>
              <a:buChar char="•"/>
            </a:pPr>
            <a:r>
              <a:rPr lang="en-US" sz="3200" dirty="0">
                <a:solidFill>
                  <a:srgbClr val="000000"/>
                </a:solidFill>
                <a:latin typeface="Noto Sans"/>
                <a:ea typeface="Noto Sans"/>
                <a:cs typeface="Noto Sans"/>
                <a:sym typeface="Noto Sans"/>
              </a:rPr>
              <a:t>AI </a:t>
            </a:r>
            <a:r>
              <a:rPr lang="en-US" sz="3200" dirty="0" err="1">
                <a:solidFill>
                  <a:srgbClr val="000000"/>
                </a:solidFill>
                <a:latin typeface="Noto Sans"/>
                <a:ea typeface="Noto Sans"/>
                <a:cs typeface="Noto Sans"/>
                <a:sym typeface="Noto Sans"/>
              </a:rPr>
              <a:t>hỗ</a:t>
            </a:r>
            <a:r>
              <a:rPr lang="en-US" sz="3200" dirty="0">
                <a:solidFill>
                  <a:srgbClr val="000000"/>
                </a:solidFill>
                <a:latin typeface="Noto Sans"/>
                <a:ea typeface="Noto Sans"/>
                <a:cs typeface="Noto Sans"/>
                <a:sym typeface="Noto Sans"/>
              </a:rPr>
              <a:t> </a:t>
            </a:r>
            <a:r>
              <a:rPr lang="en-US" sz="3200" dirty="0" err="1">
                <a:solidFill>
                  <a:srgbClr val="000000"/>
                </a:solidFill>
                <a:latin typeface="Noto Sans"/>
                <a:ea typeface="Noto Sans"/>
                <a:cs typeface="Noto Sans"/>
                <a:sym typeface="Noto Sans"/>
              </a:rPr>
              <a:t>trợ</a:t>
            </a:r>
            <a:r>
              <a:rPr lang="en-US" sz="3200" dirty="0">
                <a:solidFill>
                  <a:srgbClr val="000000"/>
                </a:solidFill>
                <a:latin typeface="Noto Sans"/>
                <a:ea typeface="Noto Sans"/>
                <a:cs typeface="Noto Sans"/>
                <a:sym typeface="Noto Sans"/>
              </a:rPr>
              <a:t> </a:t>
            </a:r>
            <a:r>
              <a:rPr lang="en-US" sz="3200" dirty="0" err="1">
                <a:solidFill>
                  <a:srgbClr val="000000"/>
                </a:solidFill>
                <a:latin typeface="Noto Sans"/>
                <a:ea typeface="Noto Sans"/>
                <a:cs typeface="Noto Sans"/>
                <a:sym typeface="Noto Sans"/>
              </a:rPr>
              <a:t>tự</a:t>
            </a:r>
            <a:r>
              <a:rPr lang="en-US" sz="3200" dirty="0">
                <a:solidFill>
                  <a:srgbClr val="000000"/>
                </a:solidFill>
                <a:latin typeface="Noto Sans"/>
                <a:ea typeface="Noto Sans"/>
                <a:cs typeface="Noto Sans"/>
                <a:sym typeface="Noto Sans"/>
              </a:rPr>
              <a:t> </a:t>
            </a:r>
            <a:r>
              <a:rPr lang="en-US" sz="3200" dirty="0" err="1">
                <a:solidFill>
                  <a:srgbClr val="000000"/>
                </a:solidFill>
                <a:latin typeface="Noto Sans"/>
                <a:ea typeface="Noto Sans"/>
                <a:cs typeface="Noto Sans"/>
                <a:sym typeface="Noto Sans"/>
              </a:rPr>
              <a:t>động</a:t>
            </a:r>
            <a:r>
              <a:rPr lang="en-US" sz="3200" dirty="0">
                <a:solidFill>
                  <a:srgbClr val="000000"/>
                </a:solidFill>
                <a:latin typeface="Noto Sans"/>
                <a:ea typeface="Noto Sans"/>
                <a:cs typeface="Noto Sans"/>
                <a:sym typeface="Noto Sans"/>
              </a:rPr>
              <a:t> </a:t>
            </a:r>
            <a:r>
              <a:rPr lang="en-US" sz="3200" dirty="0" err="1">
                <a:solidFill>
                  <a:srgbClr val="000000"/>
                </a:solidFill>
                <a:latin typeface="Noto Sans"/>
                <a:ea typeface="Noto Sans"/>
                <a:cs typeface="Noto Sans"/>
                <a:sym typeface="Noto Sans"/>
              </a:rPr>
              <a:t>hóa</a:t>
            </a:r>
            <a:r>
              <a:rPr lang="en-US" sz="3200" dirty="0">
                <a:solidFill>
                  <a:srgbClr val="000000"/>
                </a:solidFill>
                <a:latin typeface="Noto Sans"/>
                <a:ea typeface="Noto Sans"/>
                <a:cs typeface="Noto Sans"/>
                <a:sym typeface="Noto Sans"/>
              </a:rPr>
              <a:t> ,</a:t>
            </a:r>
            <a:r>
              <a:rPr lang="en-US" sz="3200" dirty="0" err="1">
                <a:solidFill>
                  <a:srgbClr val="000000"/>
                </a:solidFill>
                <a:latin typeface="Noto Sans"/>
                <a:ea typeface="Noto Sans"/>
                <a:cs typeface="Noto Sans"/>
                <a:sym typeface="Noto Sans"/>
              </a:rPr>
              <a:t>phân</a:t>
            </a:r>
            <a:r>
              <a:rPr lang="en-US" sz="3200" dirty="0">
                <a:solidFill>
                  <a:srgbClr val="000000"/>
                </a:solidFill>
                <a:latin typeface="Noto Sans"/>
                <a:ea typeface="Noto Sans"/>
                <a:cs typeface="Noto Sans"/>
                <a:sym typeface="Noto Sans"/>
              </a:rPr>
              <a:t> </a:t>
            </a:r>
            <a:r>
              <a:rPr lang="en-US" sz="3200" dirty="0" err="1">
                <a:solidFill>
                  <a:srgbClr val="000000"/>
                </a:solidFill>
                <a:latin typeface="Noto Sans"/>
                <a:ea typeface="Noto Sans"/>
                <a:cs typeface="Noto Sans"/>
                <a:sym typeface="Noto Sans"/>
              </a:rPr>
              <a:t>tích</a:t>
            </a:r>
            <a:r>
              <a:rPr lang="en-US" sz="3200" dirty="0">
                <a:solidFill>
                  <a:srgbClr val="000000"/>
                </a:solidFill>
                <a:latin typeface="Noto Sans"/>
                <a:ea typeface="Noto Sans"/>
                <a:cs typeface="Noto Sans"/>
                <a:sym typeface="Noto Sans"/>
              </a:rPr>
              <a:t> </a:t>
            </a:r>
            <a:r>
              <a:rPr lang="en-US" sz="3200" dirty="0" err="1">
                <a:solidFill>
                  <a:srgbClr val="000000"/>
                </a:solidFill>
                <a:latin typeface="Noto Sans"/>
                <a:ea typeface="Noto Sans"/>
                <a:cs typeface="Noto Sans"/>
                <a:sym typeface="Noto Sans"/>
              </a:rPr>
              <a:t>dữ</a:t>
            </a:r>
            <a:r>
              <a:rPr lang="en-US" sz="3200" dirty="0">
                <a:solidFill>
                  <a:srgbClr val="000000"/>
                </a:solidFill>
                <a:latin typeface="Noto Sans"/>
                <a:ea typeface="Noto Sans"/>
                <a:cs typeface="Noto Sans"/>
                <a:sym typeface="Noto Sans"/>
              </a:rPr>
              <a:t> </a:t>
            </a:r>
            <a:r>
              <a:rPr lang="en-US" sz="3200" dirty="0" err="1">
                <a:solidFill>
                  <a:srgbClr val="000000"/>
                </a:solidFill>
                <a:latin typeface="Noto Sans"/>
                <a:ea typeface="Noto Sans"/>
                <a:cs typeface="Noto Sans"/>
                <a:sym typeface="Noto Sans"/>
              </a:rPr>
              <a:t>liệu</a:t>
            </a:r>
            <a:r>
              <a:rPr lang="en-US" sz="3200" dirty="0">
                <a:solidFill>
                  <a:srgbClr val="000000"/>
                </a:solidFill>
                <a:latin typeface="Noto Sans"/>
                <a:ea typeface="Noto Sans"/>
                <a:cs typeface="Noto Sans"/>
                <a:sym typeface="Noto Sans"/>
              </a:rPr>
              <a:t> </a:t>
            </a:r>
            <a:r>
              <a:rPr lang="en-US" sz="3200" dirty="0" err="1">
                <a:solidFill>
                  <a:srgbClr val="000000"/>
                </a:solidFill>
                <a:latin typeface="Noto Sans"/>
                <a:ea typeface="Noto Sans"/>
                <a:cs typeface="Noto Sans"/>
                <a:sym typeface="Noto Sans"/>
              </a:rPr>
              <a:t>để</a:t>
            </a:r>
            <a:r>
              <a:rPr lang="en-US" sz="3200" dirty="0">
                <a:solidFill>
                  <a:srgbClr val="000000"/>
                </a:solidFill>
                <a:latin typeface="Noto Sans"/>
                <a:ea typeface="Noto Sans"/>
                <a:cs typeface="Noto Sans"/>
                <a:sym typeface="Noto Sans"/>
              </a:rPr>
              <a:t> </a:t>
            </a:r>
            <a:r>
              <a:rPr lang="en-US" sz="3200" dirty="0" err="1">
                <a:solidFill>
                  <a:srgbClr val="000000"/>
                </a:solidFill>
                <a:latin typeface="Noto Sans"/>
                <a:ea typeface="Noto Sans"/>
                <a:cs typeface="Noto Sans"/>
                <a:sym typeface="Noto Sans"/>
              </a:rPr>
              <a:t>cải</a:t>
            </a:r>
            <a:r>
              <a:rPr lang="en-US" sz="3200" dirty="0">
                <a:solidFill>
                  <a:srgbClr val="000000"/>
                </a:solidFill>
                <a:latin typeface="Noto Sans"/>
                <a:ea typeface="Noto Sans"/>
                <a:cs typeface="Noto Sans"/>
                <a:sym typeface="Noto Sans"/>
              </a:rPr>
              <a:t> </a:t>
            </a:r>
            <a:r>
              <a:rPr lang="en-US" sz="3200" dirty="0" err="1">
                <a:solidFill>
                  <a:srgbClr val="000000"/>
                </a:solidFill>
                <a:latin typeface="Noto Sans"/>
                <a:ea typeface="Noto Sans"/>
                <a:cs typeface="Noto Sans"/>
                <a:sym typeface="Noto Sans"/>
              </a:rPr>
              <a:t>thiện</a:t>
            </a:r>
            <a:r>
              <a:rPr lang="en-US" sz="3200" dirty="0">
                <a:solidFill>
                  <a:srgbClr val="000000"/>
                </a:solidFill>
                <a:latin typeface="Noto Sans"/>
                <a:ea typeface="Noto Sans"/>
                <a:cs typeface="Noto Sans"/>
                <a:sym typeface="Noto Sans"/>
              </a:rPr>
              <a:t> </a:t>
            </a:r>
            <a:r>
              <a:rPr lang="en-US" sz="3200" dirty="0" err="1">
                <a:solidFill>
                  <a:srgbClr val="000000"/>
                </a:solidFill>
                <a:latin typeface="Noto Sans"/>
                <a:ea typeface="Noto Sans"/>
                <a:cs typeface="Noto Sans"/>
                <a:sym typeface="Noto Sans"/>
              </a:rPr>
              <a:t>quyết</a:t>
            </a:r>
            <a:r>
              <a:rPr lang="en-US" sz="3200" dirty="0">
                <a:solidFill>
                  <a:srgbClr val="000000"/>
                </a:solidFill>
                <a:latin typeface="Noto Sans"/>
                <a:ea typeface="Noto Sans"/>
                <a:cs typeface="Noto Sans"/>
                <a:sym typeface="Noto Sans"/>
              </a:rPr>
              <a:t> </a:t>
            </a:r>
            <a:r>
              <a:rPr lang="en-US" sz="3200" dirty="0" err="1">
                <a:solidFill>
                  <a:srgbClr val="000000"/>
                </a:solidFill>
                <a:latin typeface="Noto Sans"/>
                <a:ea typeface="Noto Sans"/>
                <a:cs typeface="Noto Sans"/>
                <a:sym typeface="Noto Sans"/>
              </a:rPr>
              <a:t>định</a:t>
            </a:r>
            <a:r>
              <a:rPr lang="en-US" sz="3200" dirty="0">
                <a:solidFill>
                  <a:srgbClr val="000000"/>
                </a:solidFill>
                <a:latin typeface="Noto Sans"/>
                <a:ea typeface="Noto Sans"/>
                <a:cs typeface="Noto Sans"/>
                <a:sym typeface="Noto Sans"/>
              </a:rPr>
              <a:t> </a:t>
            </a:r>
            <a:r>
              <a:rPr lang="en-US" sz="3200" dirty="0" err="1">
                <a:solidFill>
                  <a:srgbClr val="000000"/>
                </a:solidFill>
                <a:latin typeface="Noto Sans"/>
                <a:ea typeface="Noto Sans"/>
                <a:cs typeface="Noto Sans"/>
                <a:sym typeface="Noto Sans"/>
              </a:rPr>
              <a:t>đầu</a:t>
            </a:r>
            <a:r>
              <a:rPr lang="en-US" sz="3200" dirty="0">
                <a:solidFill>
                  <a:srgbClr val="000000"/>
                </a:solidFill>
                <a:latin typeface="Noto Sans"/>
                <a:ea typeface="Noto Sans"/>
                <a:cs typeface="Noto Sans"/>
                <a:sym typeface="Noto Sans"/>
              </a:rPr>
              <a:t> </a:t>
            </a:r>
            <a:r>
              <a:rPr lang="en-US" sz="3200" dirty="0" err="1">
                <a:solidFill>
                  <a:srgbClr val="000000"/>
                </a:solidFill>
                <a:latin typeface="Noto Sans"/>
                <a:ea typeface="Noto Sans"/>
                <a:cs typeface="Noto Sans"/>
                <a:sym typeface="Noto Sans"/>
              </a:rPr>
              <a:t>tư</a:t>
            </a:r>
            <a:r>
              <a:rPr lang="en-US" sz="3200" dirty="0">
                <a:solidFill>
                  <a:srgbClr val="000000"/>
                </a:solidFill>
                <a:latin typeface="Noto Sans"/>
                <a:ea typeface="Noto Sans"/>
                <a:cs typeface="Noto Sans"/>
                <a:sym typeface="Noto Sans"/>
              </a:rPr>
              <a:t> </a:t>
            </a:r>
            <a:r>
              <a:rPr lang="en-US" sz="3200" dirty="0" err="1">
                <a:solidFill>
                  <a:srgbClr val="000000"/>
                </a:solidFill>
                <a:latin typeface="Noto Sans"/>
                <a:ea typeface="Noto Sans"/>
                <a:cs typeface="Noto Sans"/>
                <a:sym typeface="Noto Sans"/>
              </a:rPr>
              <a:t>và</a:t>
            </a:r>
            <a:r>
              <a:rPr lang="en-US" sz="3200" dirty="0">
                <a:solidFill>
                  <a:srgbClr val="000000"/>
                </a:solidFill>
                <a:latin typeface="Noto Sans"/>
                <a:ea typeface="Noto Sans"/>
                <a:cs typeface="Noto Sans"/>
                <a:sym typeface="Noto Sans"/>
              </a:rPr>
              <a:t> </a:t>
            </a:r>
            <a:r>
              <a:rPr lang="en-US" sz="3200" dirty="0" err="1">
                <a:solidFill>
                  <a:srgbClr val="000000"/>
                </a:solidFill>
                <a:latin typeface="Noto Sans"/>
                <a:ea typeface="Noto Sans"/>
                <a:cs typeface="Noto Sans"/>
                <a:sym typeface="Noto Sans"/>
              </a:rPr>
              <a:t>ngăn</a:t>
            </a:r>
            <a:r>
              <a:rPr lang="en-US" sz="3200" dirty="0">
                <a:solidFill>
                  <a:srgbClr val="000000"/>
                </a:solidFill>
                <a:latin typeface="Noto Sans"/>
                <a:ea typeface="Noto Sans"/>
                <a:cs typeface="Noto Sans"/>
                <a:sym typeface="Noto Sans"/>
              </a:rPr>
              <a:t> </a:t>
            </a:r>
            <a:r>
              <a:rPr lang="en-US" sz="3200" dirty="0" err="1">
                <a:solidFill>
                  <a:srgbClr val="000000"/>
                </a:solidFill>
                <a:latin typeface="Noto Sans"/>
                <a:ea typeface="Noto Sans"/>
                <a:cs typeface="Noto Sans"/>
                <a:sym typeface="Noto Sans"/>
              </a:rPr>
              <a:t>chặn</a:t>
            </a:r>
            <a:r>
              <a:rPr lang="en-US" sz="3200" dirty="0">
                <a:solidFill>
                  <a:srgbClr val="000000"/>
                </a:solidFill>
                <a:latin typeface="Noto Sans"/>
                <a:ea typeface="Noto Sans"/>
                <a:cs typeface="Noto Sans"/>
                <a:sym typeface="Noto Sans"/>
              </a:rPr>
              <a:t> </a:t>
            </a:r>
            <a:r>
              <a:rPr lang="en-US" sz="3200" dirty="0" err="1">
                <a:solidFill>
                  <a:srgbClr val="000000"/>
                </a:solidFill>
                <a:latin typeface="Noto Sans"/>
                <a:ea typeface="Noto Sans"/>
                <a:cs typeface="Noto Sans"/>
                <a:sym typeface="Noto Sans"/>
              </a:rPr>
              <a:t>gian</a:t>
            </a:r>
            <a:r>
              <a:rPr lang="en-US" sz="3200" dirty="0">
                <a:solidFill>
                  <a:srgbClr val="000000"/>
                </a:solidFill>
                <a:latin typeface="Noto Sans"/>
                <a:ea typeface="Noto Sans"/>
                <a:cs typeface="Noto Sans"/>
                <a:sym typeface="Noto Sans"/>
              </a:rPr>
              <a:t> </a:t>
            </a:r>
            <a:r>
              <a:rPr lang="en-US" sz="3200" dirty="0" err="1">
                <a:solidFill>
                  <a:srgbClr val="000000"/>
                </a:solidFill>
                <a:latin typeface="Noto Sans"/>
                <a:ea typeface="Noto Sans"/>
                <a:cs typeface="Noto Sans"/>
                <a:sym typeface="Noto Sans"/>
              </a:rPr>
              <a:t>lận</a:t>
            </a:r>
            <a:r>
              <a:rPr lang="en-US" sz="3200" dirty="0">
                <a:solidFill>
                  <a:srgbClr val="000000"/>
                </a:solidFill>
                <a:latin typeface="Noto Sans"/>
                <a:ea typeface="Noto Sans"/>
                <a:cs typeface="Noto Sans"/>
                <a:sym typeface="Noto Sans"/>
              </a:rPr>
              <a:t>.</a:t>
            </a:r>
          </a:p>
          <a:p>
            <a:pPr algn="ctr">
              <a:lnSpc>
                <a:spcPts val="4480"/>
              </a:lnSpc>
            </a:pPr>
            <a:r>
              <a:rPr lang="en-US" sz="3200" i="1" dirty="0">
                <a:solidFill>
                  <a:srgbClr val="000000"/>
                </a:solidFill>
                <a:latin typeface="Noto Sans Italics"/>
                <a:ea typeface="Noto Sans Italics"/>
                <a:cs typeface="Noto Sans Italics"/>
                <a:sym typeface="Noto Sans Italics"/>
              </a:rPr>
              <a:t>AI supports automation and data analysis to improve investment decisions and prevent fraud.</a:t>
            </a:r>
          </a:p>
          <a:p>
            <a:pPr marL="690881" lvl="1" indent="-345440" algn="l">
              <a:lnSpc>
                <a:spcPts val="4480"/>
              </a:lnSpc>
              <a:buFont typeface="Arial"/>
              <a:buChar char="•"/>
            </a:pPr>
            <a:r>
              <a:rPr lang="en-US" sz="3200" dirty="0">
                <a:solidFill>
                  <a:srgbClr val="000000"/>
                </a:solidFill>
                <a:latin typeface="Noto Sans"/>
                <a:ea typeface="Noto Sans"/>
                <a:cs typeface="Noto Sans"/>
                <a:sym typeface="Noto Sans"/>
              </a:rPr>
              <a:t>Chatbot AI </a:t>
            </a:r>
            <a:r>
              <a:rPr lang="en-US" sz="3200" dirty="0" err="1">
                <a:solidFill>
                  <a:srgbClr val="000000"/>
                </a:solidFill>
                <a:latin typeface="Noto Sans"/>
                <a:ea typeface="Noto Sans"/>
                <a:cs typeface="Noto Sans"/>
                <a:sym typeface="Noto Sans"/>
              </a:rPr>
              <a:t>được</a:t>
            </a:r>
            <a:r>
              <a:rPr lang="en-US" sz="3200" dirty="0">
                <a:solidFill>
                  <a:srgbClr val="000000"/>
                </a:solidFill>
                <a:latin typeface="Noto Sans"/>
                <a:ea typeface="Noto Sans"/>
                <a:cs typeface="Noto Sans"/>
                <a:sym typeface="Noto Sans"/>
              </a:rPr>
              <a:t> </a:t>
            </a:r>
            <a:r>
              <a:rPr lang="en-US" sz="3200" dirty="0" err="1">
                <a:solidFill>
                  <a:srgbClr val="000000"/>
                </a:solidFill>
                <a:latin typeface="Noto Sans"/>
                <a:ea typeface="Noto Sans"/>
                <a:cs typeface="Noto Sans"/>
                <a:sym typeface="Noto Sans"/>
              </a:rPr>
              <a:t>sử</a:t>
            </a:r>
            <a:r>
              <a:rPr lang="en-US" sz="3200" dirty="0">
                <a:solidFill>
                  <a:srgbClr val="000000"/>
                </a:solidFill>
                <a:latin typeface="Noto Sans"/>
                <a:ea typeface="Noto Sans"/>
                <a:cs typeface="Noto Sans"/>
                <a:sym typeface="Noto Sans"/>
              </a:rPr>
              <a:t> </a:t>
            </a:r>
            <a:r>
              <a:rPr lang="en-US" sz="3200" dirty="0" err="1">
                <a:solidFill>
                  <a:srgbClr val="000000"/>
                </a:solidFill>
                <a:latin typeface="Noto Sans"/>
                <a:ea typeface="Noto Sans"/>
                <a:cs typeface="Noto Sans"/>
                <a:sym typeface="Noto Sans"/>
              </a:rPr>
              <a:t>dụng</a:t>
            </a:r>
            <a:r>
              <a:rPr lang="en-US" sz="3200" dirty="0">
                <a:solidFill>
                  <a:srgbClr val="000000"/>
                </a:solidFill>
                <a:latin typeface="Noto Sans"/>
                <a:ea typeface="Noto Sans"/>
                <a:cs typeface="Noto Sans"/>
                <a:sym typeface="Noto Sans"/>
              </a:rPr>
              <a:t> </a:t>
            </a:r>
            <a:r>
              <a:rPr lang="en-US" sz="3200" dirty="0" err="1">
                <a:solidFill>
                  <a:srgbClr val="000000"/>
                </a:solidFill>
                <a:latin typeface="Noto Sans"/>
                <a:ea typeface="Noto Sans"/>
                <a:cs typeface="Noto Sans"/>
                <a:sym typeface="Noto Sans"/>
              </a:rPr>
              <a:t>thay</a:t>
            </a:r>
            <a:r>
              <a:rPr lang="en-US" sz="3200" dirty="0">
                <a:solidFill>
                  <a:srgbClr val="000000"/>
                </a:solidFill>
                <a:latin typeface="Noto Sans"/>
                <a:ea typeface="Noto Sans"/>
                <a:cs typeface="Noto Sans"/>
                <a:sym typeface="Noto Sans"/>
              </a:rPr>
              <a:t> </a:t>
            </a:r>
            <a:r>
              <a:rPr lang="en-US" sz="3200" dirty="0" err="1">
                <a:solidFill>
                  <a:srgbClr val="000000"/>
                </a:solidFill>
                <a:latin typeface="Noto Sans"/>
                <a:ea typeface="Noto Sans"/>
                <a:cs typeface="Noto Sans"/>
                <a:sym typeface="Noto Sans"/>
              </a:rPr>
              <a:t>thế</a:t>
            </a:r>
            <a:r>
              <a:rPr lang="en-US" sz="3200" dirty="0">
                <a:solidFill>
                  <a:srgbClr val="000000"/>
                </a:solidFill>
                <a:latin typeface="Noto Sans"/>
                <a:ea typeface="Noto Sans"/>
                <a:cs typeface="Noto Sans"/>
                <a:sym typeface="Noto Sans"/>
              </a:rPr>
              <a:t> </a:t>
            </a:r>
            <a:r>
              <a:rPr lang="en-US" sz="3200" dirty="0" err="1">
                <a:solidFill>
                  <a:srgbClr val="000000"/>
                </a:solidFill>
                <a:latin typeface="Noto Sans"/>
                <a:ea typeface="Noto Sans"/>
                <a:cs typeface="Noto Sans"/>
                <a:sym typeface="Noto Sans"/>
              </a:rPr>
              <a:t>giao</a:t>
            </a:r>
            <a:r>
              <a:rPr lang="en-US" sz="3200" dirty="0">
                <a:solidFill>
                  <a:srgbClr val="000000"/>
                </a:solidFill>
                <a:latin typeface="Noto Sans"/>
                <a:ea typeface="Noto Sans"/>
                <a:cs typeface="Noto Sans"/>
                <a:sym typeface="Noto Sans"/>
              </a:rPr>
              <a:t> </a:t>
            </a:r>
            <a:r>
              <a:rPr lang="en-US" sz="3200" dirty="0" err="1">
                <a:solidFill>
                  <a:srgbClr val="000000"/>
                </a:solidFill>
                <a:latin typeface="Noto Sans"/>
                <a:ea typeface="Noto Sans"/>
                <a:cs typeface="Noto Sans"/>
                <a:sym typeface="Noto Sans"/>
              </a:rPr>
              <a:t>dịch</a:t>
            </a:r>
            <a:r>
              <a:rPr lang="en-US" sz="3200" dirty="0">
                <a:solidFill>
                  <a:srgbClr val="000000"/>
                </a:solidFill>
                <a:latin typeface="Noto Sans"/>
                <a:ea typeface="Noto Sans"/>
                <a:cs typeface="Noto Sans"/>
                <a:sym typeface="Noto Sans"/>
              </a:rPr>
              <a:t> </a:t>
            </a:r>
            <a:r>
              <a:rPr lang="en-US" sz="3200" dirty="0" err="1">
                <a:solidFill>
                  <a:srgbClr val="000000"/>
                </a:solidFill>
                <a:latin typeface="Noto Sans"/>
                <a:ea typeface="Noto Sans"/>
                <a:cs typeface="Noto Sans"/>
                <a:sym typeface="Noto Sans"/>
              </a:rPr>
              <a:t>viên</a:t>
            </a:r>
            <a:r>
              <a:rPr lang="en-US" sz="3200" dirty="0">
                <a:solidFill>
                  <a:srgbClr val="000000"/>
                </a:solidFill>
                <a:latin typeface="Noto Sans"/>
                <a:ea typeface="Noto Sans"/>
                <a:cs typeface="Noto Sans"/>
                <a:sym typeface="Noto Sans"/>
              </a:rPr>
              <a:t> </a:t>
            </a:r>
            <a:r>
              <a:rPr lang="en-US" sz="3200" dirty="0" err="1">
                <a:solidFill>
                  <a:srgbClr val="000000"/>
                </a:solidFill>
                <a:latin typeface="Noto Sans"/>
                <a:ea typeface="Noto Sans"/>
                <a:cs typeface="Noto Sans"/>
                <a:sym typeface="Noto Sans"/>
              </a:rPr>
              <a:t>để</a:t>
            </a:r>
            <a:r>
              <a:rPr lang="en-US" sz="3200" dirty="0">
                <a:solidFill>
                  <a:srgbClr val="000000"/>
                </a:solidFill>
                <a:latin typeface="Noto Sans"/>
                <a:ea typeface="Noto Sans"/>
                <a:cs typeface="Noto Sans"/>
                <a:sym typeface="Noto Sans"/>
              </a:rPr>
              <a:t> </a:t>
            </a:r>
            <a:r>
              <a:rPr lang="en-US" sz="3200" dirty="0" err="1">
                <a:solidFill>
                  <a:srgbClr val="000000"/>
                </a:solidFill>
                <a:latin typeface="Noto Sans"/>
                <a:ea typeface="Noto Sans"/>
                <a:cs typeface="Noto Sans"/>
                <a:sym typeface="Noto Sans"/>
              </a:rPr>
              <a:t>tương</a:t>
            </a:r>
            <a:r>
              <a:rPr lang="en-US" sz="3200" dirty="0">
                <a:solidFill>
                  <a:srgbClr val="000000"/>
                </a:solidFill>
                <a:latin typeface="Noto Sans"/>
                <a:ea typeface="Noto Sans"/>
                <a:cs typeface="Noto Sans"/>
                <a:sym typeface="Noto Sans"/>
              </a:rPr>
              <a:t> </a:t>
            </a:r>
            <a:r>
              <a:rPr lang="en-US" sz="3200" dirty="0" err="1">
                <a:solidFill>
                  <a:srgbClr val="000000"/>
                </a:solidFill>
                <a:latin typeface="Noto Sans"/>
                <a:ea typeface="Noto Sans"/>
                <a:cs typeface="Noto Sans"/>
                <a:sym typeface="Noto Sans"/>
              </a:rPr>
              <a:t>tác</a:t>
            </a:r>
            <a:r>
              <a:rPr lang="en-US" sz="3200" dirty="0">
                <a:solidFill>
                  <a:srgbClr val="000000"/>
                </a:solidFill>
                <a:latin typeface="Noto Sans"/>
                <a:ea typeface="Noto Sans"/>
                <a:cs typeface="Noto Sans"/>
                <a:sym typeface="Noto Sans"/>
              </a:rPr>
              <a:t> </a:t>
            </a:r>
            <a:r>
              <a:rPr lang="en-US" sz="3200" dirty="0" err="1">
                <a:solidFill>
                  <a:srgbClr val="000000"/>
                </a:solidFill>
                <a:latin typeface="Noto Sans"/>
                <a:ea typeface="Noto Sans"/>
                <a:cs typeface="Noto Sans"/>
                <a:sym typeface="Noto Sans"/>
              </a:rPr>
              <a:t>với</a:t>
            </a:r>
            <a:r>
              <a:rPr lang="en-US" sz="3200" dirty="0">
                <a:solidFill>
                  <a:srgbClr val="000000"/>
                </a:solidFill>
                <a:latin typeface="Noto Sans"/>
                <a:ea typeface="Noto Sans"/>
                <a:cs typeface="Noto Sans"/>
                <a:sym typeface="Noto Sans"/>
              </a:rPr>
              <a:t> </a:t>
            </a:r>
            <a:r>
              <a:rPr lang="en-US" sz="3200" dirty="0" err="1">
                <a:solidFill>
                  <a:srgbClr val="000000"/>
                </a:solidFill>
                <a:latin typeface="Noto Sans"/>
                <a:ea typeface="Noto Sans"/>
                <a:cs typeface="Noto Sans"/>
                <a:sym typeface="Noto Sans"/>
              </a:rPr>
              <a:t>khách</a:t>
            </a:r>
            <a:r>
              <a:rPr lang="en-US" sz="3200" dirty="0">
                <a:solidFill>
                  <a:srgbClr val="000000"/>
                </a:solidFill>
                <a:latin typeface="Noto Sans"/>
                <a:ea typeface="Noto Sans"/>
                <a:cs typeface="Noto Sans"/>
                <a:sym typeface="Noto Sans"/>
              </a:rPr>
              <a:t> </a:t>
            </a:r>
            <a:r>
              <a:rPr lang="en-US" sz="3200" dirty="0" err="1">
                <a:solidFill>
                  <a:srgbClr val="000000"/>
                </a:solidFill>
                <a:latin typeface="Noto Sans"/>
                <a:ea typeface="Noto Sans"/>
                <a:cs typeface="Noto Sans"/>
                <a:sym typeface="Noto Sans"/>
              </a:rPr>
              <a:t>hàng</a:t>
            </a:r>
            <a:r>
              <a:rPr lang="en-US" sz="3200" dirty="0">
                <a:solidFill>
                  <a:srgbClr val="000000"/>
                </a:solidFill>
                <a:latin typeface="Noto Sans"/>
                <a:ea typeface="Noto Sans"/>
                <a:cs typeface="Noto Sans"/>
                <a:sym typeface="Noto Sans"/>
              </a:rPr>
              <a:t> </a:t>
            </a:r>
            <a:r>
              <a:rPr lang="en-US" sz="3200" dirty="0" err="1">
                <a:solidFill>
                  <a:srgbClr val="000000"/>
                </a:solidFill>
                <a:latin typeface="Noto Sans"/>
                <a:ea typeface="Noto Sans"/>
                <a:cs typeface="Noto Sans"/>
                <a:sym typeface="Noto Sans"/>
              </a:rPr>
              <a:t>và</a:t>
            </a:r>
            <a:r>
              <a:rPr lang="en-US" sz="3200" dirty="0">
                <a:solidFill>
                  <a:srgbClr val="000000"/>
                </a:solidFill>
                <a:latin typeface="Noto Sans"/>
                <a:ea typeface="Noto Sans"/>
                <a:cs typeface="Noto Sans"/>
                <a:sym typeface="Noto Sans"/>
              </a:rPr>
              <a:t> </a:t>
            </a:r>
            <a:r>
              <a:rPr lang="en-US" sz="3200" dirty="0" err="1">
                <a:solidFill>
                  <a:srgbClr val="000000"/>
                </a:solidFill>
                <a:latin typeface="Noto Sans"/>
                <a:ea typeface="Noto Sans"/>
                <a:cs typeface="Noto Sans"/>
                <a:sym typeface="Noto Sans"/>
              </a:rPr>
              <a:t>thực</a:t>
            </a:r>
            <a:r>
              <a:rPr lang="en-US" sz="3200" dirty="0">
                <a:solidFill>
                  <a:srgbClr val="000000"/>
                </a:solidFill>
                <a:latin typeface="Noto Sans"/>
                <a:ea typeface="Noto Sans"/>
                <a:cs typeface="Noto Sans"/>
                <a:sym typeface="Noto Sans"/>
              </a:rPr>
              <a:t> </a:t>
            </a:r>
            <a:r>
              <a:rPr lang="en-US" sz="3200" dirty="0" err="1">
                <a:solidFill>
                  <a:srgbClr val="000000"/>
                </a:solidFill>
                <a:latin typeface="Noto Sans"/>
                <a:ea typeface="Noto Sans"/>
                <a:cs typeface="Noto Sans"/>
                <a:sym typeface="Noto Sans"/>
              </a:rPr>
              <a:t>hiện</a:t>
            </a:r>
            <a:r>
              <a:rPr lang="en-US" sz="3200" dirty="0">
                <a:solidFill>
                  <a:srgbClr val="000000"/>
                </a:solidFill>
                <a:latin typeface="Noto Sans"/>
                <a:ea typeface="Noto Sans"/>
                <a:cs typeface="Noto Sans"/>
                <a:sym typeface="Noto Sans"/>
              </a:rPr>
              <a:t> </a:t>
            </a:r>
            <a:r>
              <a:rPr lang="en-US" sz="3200" dirty="0" err="1">
                <a:solidFill>
                  <a:srgbClr val="000000"/>
                </a:solidFill>
                <a:latin typeface="Noto Sans"/>
                <a:ea typeface="Noto Sans"/>
                <a:cs typeface="Noto Sans"/>
                <a:sym typeface="Noto Sans"/>
              </a:rPr>
              <a:t>các</a:t>
            </a:r>
            <a:r>
              <a:rPr lang="en-US" sz="3200" dirty="0">
                <a:solidFill>
                  <a:srgbClr val="000000"/>
                </a:solidFill>
                <a:latin typeface="Noto Sans"/>
                <a:ea typeface="Noto Sans"/>
                <a:cs typeface="Noto Sans"/>
                <a:sym typeface="Noto Sans"/>
              </a:rPr>
              <a:t> </a:t>
            </a:r>
            <a:r>
              <a:rPr lang="en-US" sz="3200" dirty="0" err="1">
                <a:solidFill>
                  <a:srgbClr val="000000"/>
                </a:solidFill>
                <a:latin typeface="Noto Sans"/>
                <a:ea typeface="Noto Sans"/>
                <a:cs typeface="Noto Sans"/>
                <a:sym typeface="Noto Sans"/>
              </a:rPr>
              <a:t>giao</a:t>
            </a:r>
            <a:r>
              <a:rPr lang="en-US" sz="3200" dirty="0">
                <a:solidFill>
                  <a:srgbClr val="000000"/>
                </a:solidFill>
                <a:latin typeface="Noto Sans"/>
                <a:ea typeface="Noto Sans"/>
                <a:cs typeface="Noto Sans"/>
                <a:sym typeface="Noto Sans"/>
              </a:rPr>
              <a:t> </a:t>
            </a:r>
            <a:r>
              <a:rPr lang="en-US" sz="3200" dirty="0" err="1">
                <a:solidFill>
                  <a:srgbClr val="000000"/>
                </a:solidFill>
                <a:latin typeface="Noto Sans"/>
                <a:ea typeface="Noto Sans"/>
                <a:cs typeface="Noto Sans"/>
                <a:sym typeface="Noto Sans"/>
              </a:rPr>
              <a:t>dịch</a:t>
            </a:r>
            <a:r>
              <a:rPr lang="en-US" sz="3200" dirty="0">
                <a:solidFill>
                  <a:srgbClr val="000000"/>
                </a:solidFill>
                <a:latin typeface="Noto Sans"/>
                <a:ea typeface="Noto Sans"/>
                <a:cs typeface="Noto Sans"/>
                <a:sym typeface="Noto Sans"/>
              </a:rPr>
              <a:t> </a:t>
            </a:r>
            <a:r>
              <a:rPr lang="en-US" sz="3200" dirty="0" err="1">
                <a:solidFill>
                  <a:srgbClr val="000000"/>
                </a:solidFill>
                <a:latin typeface="Noto Sans"/>
                <a:ea typeface="Noto Sans"/>
                <a:cs typeface="Noto Sans"/>
                <a:sym typeface="Noto Sans"/>
              </a:rPr>
              <a:t>đơn</a:t>
            </a:r>
            <a:r>
              <a:rPr lang="en-US" sz="3200" dirty="0">
                <a:solidFill>
                  <a:srgbClr val="000000"/>
                </a:solidFill>
                <a:latin typeface="Noto Sans"/>
                <a:ea typeface="Noto Sans"/>
                <a:cs typeface="Noto Sans"/>
                <a:sym typeface="Noto Sans"/>
              </a:rPr>
              <a:t> </a:t>
            </a:r>
            <a:r>
              <a:rPr lang="en-US" sz="3200" dirty="0" err="1">
                <a:solidFill>
                  <a:srgbClr val="000000"/>
                </a:solidFill>
                <a:latin typeface="Noto Sans"/>
                <a:ea typeface="Noto Sans"/>
                <a:cs typeface="Noto Sans"/>
                <a:sym typeface="Noto Sans"/>
              </a:rPr>
              <a:t>giản</a:t>
            </a:r>
            <a:r>
              <a:rPr lang="en-US" sz="3200" dirty="0">
                <a:solidFill>
                  <a:srgbClr val="000000"/>
                </a:solidFill>
                <a:latin typeface="Noto Sans"/>
                <a:ea typeface="Noto Sans"/>
                <a:cs typeface="Noto Sans"/>
                <a:sym typeface="Noto Sans"/>
              </a:rPr>
              <a:t>.</a:t>
            </a:r>
          </a:p>
          <a:p>
            <a:pPr algn="ctr">
              <a:lnSpc>
                <a:spcPts val="4480"/>
              </a:lnSpc>
            </a:pPr>
            <a:r>
              <a:rPr lang="en-US" sz="3200" i="1" dirty="0">
                <a:solidFill>
                  <a:srgbClr val="000000"/>
                </a:solidFill>
                <a:latin typeface="Noto Sans Italics"/>
                <a:ea typeface="Noto Sans Italics"/>
                <a:cs typeface="Noto Sans Italics"/>
                <a:sym typeface="Noto Sans Italics"/>
              </a:rPr>
              <a:t>AI chatbots are being used to replace human tellers in interacting with customers and performing simple transactions.</a:t>
            </a:r>
          </a:p>
          <a:p>
            <a:pPr algn="ctr">
              <a:lnSpc>
                <a:spcPts val="4759"/>
              </a:lnSpc>
            </a:pPr>
            <a:endParaRPr lang="en-US" sz="3200" i="1" dirty="0">
              <a:solidFill>
                <a:srgbClr val="000000"/>
              </a:solidFill>
              <a:latin typeface="Noto Sans Italics"/>
              <a:ea typeface="Noto Sans Italics"/>
              <a:cs typeface="Noto Sans Italics"/>
              <a:sym typeface="Noto Sans Italics"/>
            </a:endParaRPr>
          </a:p>
          <a:p>
            <a:pPr algn="ctr">
              <a:lnSpc>
                <a:spcPts val="4759"/>
              </a:lnSpc>
            </a:pPr>
            <a:endParaRPr lang="en-US" sz="3200" i="1" dirty="0">
              <a:solidFill>
                <a:srgbClr val="000000"/>
              </a:solidFill>
              <a:latin typeface="Noto Sans Italics"/>
              <a:ea typeface="Noto Sans Italics"/>
              <a:cs typeface="Noto Sans Italics"/>
              <a:sym typeface="Noto Sans Italics"/>
            </a:endParaRPr>
          </a:p>
          <a:p>
            <a:pPr algn="ctr">
              <a:lnSpc>
                <a:spcPts val="4759"/>
              </a:lnSpc>
            </a:pPr>
            <a:endParaRPr lang="en-US" sz="3200" i="1" dirty="0">
              <a:solidFill>
                <a:srgbClr val="000000"/>
              </a:solidFill>
              <a:latin typeface="Noto Sans Italics"/>
              <a:ea typeface="Noto Sans Italics"/>
              <a:cs typeface="Noto Sans Italics"/>
              <a:sym typeface="Noto Sans Italics"/>
            </a:endParaRPr>
          </a:p>
          <a:p>
            <a:pPr algn="ctr">
              <a:lnSpc>
                <a:spcPts val="4759"/>
              </a:lnSpc>
            </a:pPr>
            <a:endParaRPr lang="en-US" sz="3200" i="1" dirty="0">
              <a:solidFill>
                <a:srgbClr val="000000"/>
              </a:solidFill>
              <a:latin typeface="Noto Sans Italics"/>
              <a:ea typeface="Noto Sans Italics"/>
              <a:cs typeface="Noto Sans Italics"/>
              <a:sym typeface="Noto Sans Italics"/>
            </a:endParaRPr>
          </a:p>
          <a:p>
            <a:pPr algn="ctr">
              <a:lnSpc>
                <a:spcPts val="4759"/>
              </a:lnSpc>
            </a:pPr>
            <a:endParaRPr lang="en-US" sz="3200" i="1" dirty="0">
              <a:solidFill>
                <a:srgbClr val="000000"/>
              </a:solidFill>
              <a:latin typeface="Noto Sans Italics"/>
              <a:ea typeface="Noto Sans Italics"/>
              <a:cs typeface="Noto Sans Italics"/>
              <a:sym typeface="Noto Sans Italics"/>
            </a:endParaRPr>
          </a:p>
          <a:p>
            <a:pPr algn="ctr">
              <a:lnSpc>
                <a:spcPts val="4759"/>
              </a:lnSpc>
            </a:pPr>
            <a:endParaRPr lang="en-US" sz="3200" i="1" dirty="0">
              <a:solidFill>
                <a:srgbClr val="000000"/>
              </a:solidFill>
              <a:latin typeface="Noto Sans Italics"/>
              <a:ea typeface="Noto Sans Italics"/>
              <a:cs typeface="Noto Sans Italics"/>
              <a:sym typeface="Noto Sans Italics"/>
            </a:endParaRPr>
          </a:p>
          <a:p>
            <a:pPr algn="ctr">
              <a:lnSpc>
                <a:spcPts val="4759"/>
              </a:lnSpc>
            </a:pPr>
            <a:endParaRPr lang="en-US" sz="3200" i="1" dirty="0">
              <a:solidFill>
                <a:srgbClr val="000000"/>
              </a:solidFill>
              <a:latin typeface="Noto Sans Italics"/>
              <a:ea typeface="Noto Sans Italics"/>
              <a:cs typeface="Noto Sans Italics"/>
              <a:sym typeface="Noto Sans Italics"/>
            </a:endParaRPr>
          </a:p>
          <a:p>
            <a:pPr algn="ctr">
              <a:lnSpc>
                <a:spcPts val="4759"/>
              </a:lnSpc>
            </a:pPr>
            <a:endParaRPr lang="en-US" sz="3200" i="1" dirty="0">
              <a:solidFill>
                <a:srgbClr val="000000"/>
              </a:solidFill>
              <a:latin typeface="Noto Sans Italics"/>
              <a:ea typeface="Noto Sans Italics"/>
              <a:cs typeface="Noto Sans Italics"/>
              <a:sym typeface="Noto Sans Italics"/>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grpSp>
        <p:nvGrpSpPr>
          <p:cNvPr id="2" name="Group 2"/>
          <p:cNvGrpSpPr/>
          <p:nvPr/>
        </p:nvGrpSpPr>
        <p:grpSpPr>
          <a:xfrm>
            <a:off x="4409081" y="515471"/>
            <a:ext cx="9469839" cy="814592"/>
            <a:chOff x="0" y="0"/>
            <a:chExt cx="2494114" cy="214543"/>
          </a:xfrm>
        </p:grpSpPr>
        <p:sp>
          <p:nvSpPr>
            <p:cNvPr id="3" name="Freeform 3"/>
            <p:cNvSpPr/>
            <p:nvPr/>
          </p:nvSpPr>
          <p:spPr>
            <a:xfrm>
              <a:off x="0" y="0"/>
              <a:ext cx="2494114" cy="214543"/>
            </a:xfrm>
            <a:custGeom>
              <a:avLst/>
              <a:gdLst/>
              <a:ahLst/>
              <a:cxnLst/>
              <a:rect l="l" t="t" r="r" b="b"/>
              <a:pathLst>
                <a:path w="2494114" h="214543">
                  <a:moveTo>
                    <a:pt x="81753" y="0"/>
                  </a:moveTo>
                  <a:lnTo>
                    <a:pt x="2412360" y="0"/>
                  </a:lnTo>
                  <a:cubicBezTo>
                    <a:pt x="2457512" y="0"/>
                    <a:pt x="2494114" y="36602"/>
                    <a:pt x="2494114" y="81753"/>
                  </a:cubicBezTo>
                  <a:lnTo>
                    <a:pt x="2494114" y="132789"/>
                  </a:lnTo>
                  <a:cubicBezTo>
                    <a:pt x="2494114" y="177940"/>
                    <a:pt x="2457512" y="214543"/>
                    <a:pt x="2412360" y="214543"/>
                  </a:cubicBezTo>
                  <a:lnTo>
                    <a:pt x="81753" y="214543"/>
                  </a:lnTo>
                  <a:cubicBezTo>
                    <a:pt x="36602" y="214543"/>
                    <a:pt x="0" y="177940"/>
                    <a:pt x="0" y="132789"/>
                  </a:cubicBezTo>
                  <a:lnTo>
                    <a:pt x="0" y="81753"/>
                  </a:lnTo>
                  <a:cubicBezTo>
                    <a:pt x="0" y="36602"/>
                    <a:pt x="36602" y="0"/>
                    <a:pt x="81753" y="0"/>
                  </a:cubicBezTo>
                  <a:close/>
                </a:path>
              </a:pathLst>
            </a:custGeom>
            <a:ln w="38100" cap="rnd">
              <a:solidFill>
                <a:srgbClr val="101B40"/>
              </a:solidFill>
              <a:prstDash val="solid"/>
              <a:round/>
            </a:ln>
          </p:spPr>
        </p:sp>
        <p:sp>
          <p:nvSpPr>
            <p:cNvPr id="4" name="TextBox 4"/>
            <p:cNvSpPr txBox="1"/>
            <p:nvPr/>
          </p:nvSpPr>
          <p:spPr>
            <a:xfrm>
              <a:off x="0" y="-38100"/>
              <a:ext cx="2494114" cy="252643"/>
            </a:xfrm>
            <a:prstGeom prst="rect">
              <a:avLst/>
            </a:prstGeom>
          </p:spPr>
          <p:txBody>
            <a:bodyPr lIns="50800" tIns="50800" rIns="50800" bIns="50800" rtlCol="0" anchor="ctr"/>
            <a:lstStyle/>
            <a:p>
              <a:pPr algn="ctr">
                <a:lnSpc>
                  <a:spcPts val="2871"/>
                </a:lnSpc>
              </a:pPr>
              <a:endParaRPr/>
            </a:p>
          </p:txBody>
        </p:sp>
      </p:grpSp>
      <p:grpSp>
        <p:nvGrpSpPr>
          <p:cNvPr id="5" name="Group 5"/>
          <p:cNvGrpSpPr/>
          <p:nvPr/>
        </p:nvGrpSpPr>
        <p:grpSpPr>
          <a:xfrm>
            <a:off x="9460786" y="628301"/>
            <a:ext cx="1665830" cy="588932"/>
            <a:chOff x="0" y="0"/>
            <a:chExt cx="438737" cy="155110"/>
          </a:xfrm>
        </p:grpSpPr>
        <p:sp>
          <p:nvSpPr>
            <p:cNvPr id="6" name="Freeform 6"/>
            <p:cNvSpPr/>
            <p:nvPr/>
          </p:nvSpPr>
          <p:spPr>
            <a:xfrm>
              <a:off x="0" y="0"/>
              <a:ext cx="438737" cy="155110"/>
            </a:xfrm>
            <a:custGeom>
              <a:avLst/>
              <a:gdLst/>
              <a:ahLst/>
              <a:cxnLst/>
              <a:rect l="l" t="t" r="r" b="b"/>
              <a:pathLst>
                <a:path w="438737" h="155110">
                  <a:moveTo>
                    <a:pt x="77555" y="0"/>
                  </a:moveTo>
                  <a:lnTo>
                    <a:pt x="361182" y="0"/>
                  </a:lnTo>
                  <a:cubicBezTo>
                    <a:pt x="404015" y="0"/>
                    <a:pt x="438737" y="34722"/>
                    <a:pt x="438737" y="77555"/>
                  </a:cubicBezTo>
                  <a:lnTo>
                    <a:pt x="438737" y="77555"/>
                  </a:lnTo>
                  <a:cubicBezTo>
                    <a:pt x="438737" y="120387"/>
                    <a:pt x="404015" y="155110"/>
                    <a:pt x="361182" y="155110"/>
                  </a:cubicBezTo>
                  <a:lnTo>
                    <a:pt x="77555" y="155110"/>
                  </a:lnTo>
                  <a:cubicBezTo>
                    <a:pt x="34722" y="155110"/>
                    <a:pt x="0" y="120387"/>
                    <a:pt x="0" y="77555"/>
                  </a:cubicBezTo>
                  <a:lnTo>
                    <a:pt x="0" y="77555"/>
                  </a:lnTo>
                  <a:cubicBezTo>
                    <a:pt x="0" y="34722"/>
                    <a:pt x="34722" y="0"/>
                    <a:pt x="77555" y="0"/>
                  </a:cubicBezTo>
                  <a:close/>
                </a:path>
              </a:pathLst>
            </a:custGeom>
            <a:solidFill>
              <a:srgbClr val="101B40"/>
            </a:solidFill>
            <a:ln cap="rnd">
              <a:noFill/>
              <a:prstDash val="solid"/>
              <a:round/>
            </a:ln>
          </p:spPr>
        </p:sp>
        <p:sp>
          <p:nvSpPr>
            <p:cNvPr id="7" name="TextBox 7"/>
            <p:cNvSpPr txBox="1"/>
            <p:nvPr/>
          </p:nvSpPr>
          <p:spPr>
            <a:xfrm>
              <a:off x="0" y="-38100"/>
              <a:ext cx="438737" cy="193210"/>
            </a:xfrm>
            <a:prstGeom prst="rect">
              <a:avLst/>
            </a:prstGeom>
          </p:spPr>
          <p:txBody>
            <a:bodyPr lIns="50800" tIns="50800" rIns="50800" bIns="50800" rtlCol="0" anchor="ctr"/>
            <a:lstStyle/>
            <a:p>
              <a:pPr algn="ctr">
                <a:lnSpc>
                  <a:spcPts val="2871"/>
                </a:lnSpc>
              </a:pPr>
              <a:endParaRPr/>
            </a:p>
          </p:txBody>
        </p:sp>
      </p:grpSp>
      <p:sp>
        <p:nvSpPr>
          <p:cNvPr id="8" name="Freeform 8"/>
          <p:cNvSpPr/>
          <p:nvPr/>
        </p:nvSpPr>
        <p:spPr>
          <a:xfrm>
            <a:off x="16736419" y="677760"/>
            <a:ext cx="522881" cy="443415"/>
          </a:xfrm>
          <a:custGeom>
            <a:avLst/>
            <a:gdLst/>
            <a:ahLst/>
            <a:cxnLst/>
            <a:rect l="l" t="t" r="r" b="b"/>
            <a:pathLst>
              <a:path w="522881" h="443415">
                <a:moveTo>
                  <a:pt x="0" y="0"/>
                </a:moveTo>
                <a:lnTo>
                  <a:pt x="522881" y="0"/>
                </a:lnTo>
                <a:lnTo>
                  <a:pt x="522881" y="443415"/>
                </a:lnTo>
                <a:lnTo>
                  <a:pt x="0" y="443415"/>
                </a:lnTo>
                <a:lnTo>
                  <a:pt x="0" y="0"/>
                </a:lnTo>
                <a:close/>
              </a:path>
            </a:pathLst>
          </a:custGeom>
          <a:blipFill>
            <a:blip r:embed="rId2">
              <a:extLst>
                <a:ext uri="{96DAC541-7B7A-43D3-8B79-37D633B846F1}">
                  <asvg:svgBlip xmlns:asvg="http://schemas.microsoft.com/office/drawing/2016/SVG/main" r:embed="rId3"/>
                </a:ext>
              </a:extLst>
            </a:blip>
            <a:stretch>
              <a:fillRect l="-962406" r="-308968"/>
            </a:stretch>
          </a:blipFill>
        </p:spPr>
      </p:sp>
      <p:sp>
        <p:nvSpPr>
          <p:cNvPr id="9" name="Freeform 9"/>
          <p:cNvSpPr/>
          <p:nvPr/>
        </p:nvSpPr>
        <p:spPr>
          <a:xfrm>
            <a:off x="15702597" y="7720638"/>
            <a:ext cx="1602254" cy="1602254"/>
          </a:xfrm>
          <a:custGeom>
            <a:avLst/>
            <a:gdLst/>
            <a:ahLst/>
            <a:cxnLst/>
            <a:rect l="l" t="t" r="r" b="b"/>
            <a:pathLst>
              <a:path w="1602254" h="1602254">
                <a:moveTo>
                  <a:pt x="0" y="0"/>
                </a:moveTo>
                <a:lnTo>
                  <a:pt x="1602254" y="0"/>
                </a:lnTo>
                <a:lnTo>
                  <a:pt x="1602254" y="1602254"/>
                </a:lnTo>
                <a:lnTo>
                  <a:pt x="0" y="160225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Freeform 10"/>
          <p:cNvSpPr/>
          <p:nvPr/>
        </p:nvSpPr>
        <p:spPr>
          <a:xfrm>
            <a:off x="-622313" y="4833839"/>
            <a:ext cx="9114323" cy="5282274"/>
          </a:xfrm>
          <a:custGeom>
            <a:avLst/>
            <a:gdLst/>
            <a:ahLst/>
            <a:cxnLst/>
            <a:rect l="l" t="t" r="r" b="b"/>
            <a:pathLst>
              <a:path w="9114323" h="5282274">
                <a:moveTo>
                  <a:pt x="0" y="0"/>
                </a:moveTo>
                <a:lnTo>
                  <a:pt x="9114324" y="0"/>
                </a:lnTo>
                <a:lnTo>
                  <a:pt x="9114324" y="5282274"/>
                </a:lnTo>
                <a:lnTo>
                  <a:pt x="0" y="5282274"/>
                </a:lnTo>
                <a:lnTo>
                  <a:pt x="0" y="0"/>
                </a:lnTo>
                <a:close/>
              </a:path>
            </a:pathLst>
          </a:custGeom>
          <a:blipFill>
            <a:blip r:embed="rId6"/>
            <a:stretch>
              <a:fillRect/>
            </a:stretch>
          </a:blipFill>
        </p:spPr>
      </p:sp>
      <p:sp>
        <p:nvSpPr>
          <p:cNvPr id="11" name="TextBox 11"/>
          <p:cNvSpPr txBox="1"/>
          <p:nvPr/>
        </p:nvSpPr>
        <p:spPr>
          <a:xfrm>
            <a:off x="4441856" y="729745"/>
            <a:ext cx="1662550" cy="314925"/>
          </a:xfrm>
          <a:prstGeom prst="rect">
            <a:avLst/>
          </a:prstGeom>
        </p:spPr>
        <p:txBody>
          <a:bodyPr lIns="0" tIns="0" rIns="0" bIns="0" rtlCol="0" anchor="t">
            <a:spAutoFit/>
          </a:bodyPr>
          <a:lstStyle/>
          <a:p>
            <a:pPr marL="0" lvl="0" indent="0" algn="ctr">
              <a:lnSpc>
                <a:spcPts val="2591"/>
              </a:lnSpc>
              <a:spcBef>
                <a:spcPct val="0"/>
              </a:spcBef>
            </a:pPr>
            <a:r>
              <a:rPr lang="en-US" sz="1851" spc="3">
                <a:solidFill>
                  <a:srgbClr val="101B40"/>
                </a:solidFill>
                <a:latin typeface="Montserrat"/>
                <a:ea typeface="Montserrat"/>
                <a:cs typeface="Montserrat"/>
                <a:sym typeface="Montserrat"/>
              </a:rPr>
              <a:t>HOME</a:t>
            </a:r>
          </a:p>
        </p:txBody>
      </p:sp>
      <p:sp>
        <p:nvSpPr>
          <p:cNvPr id="12" name="TextBox 12"/>
          <p:cNvSpPr txBox="1"/>
          <p:nvPr/>
        </p:nvSpPr>
        <p:spPr>
          <a:xfrm>
            <a:off x="6829803" y="731958"/>
            <a:ext cx="1907082" cy="314925"/>
          </a:xfrm>
          <a:prstGeom prst="rect">
            <a:avLst/>
          </a:prstGeom>
        </p:spPr>
        <p:txBody>
          <a:bodyPr lIns="0" tIns="0" rIns="0" bIns="0" rtlCol="0" anchor="t">
            <a:spAutoFit/>
          </a:bodyPr>
          <a:lstStyle/>
          <a:p>
            <a:pPr marL="0" lvl="0" indent="0" algn="ctr">
              <a:lnSpc>
                <a:spcPts val="2591"/>
              </a:lnSpc>
              <a:spcBef>
                <a:spcPct val="0"/>
              </a:spcBef>
            </a:pPr>
            <a:r>
              <a:rPr lang="en-US" sz="1851" spc="3">
                <a:solidFill>
                  <a:srgbClr val="101B40"/>
                </a:solidFill>
                <a:latin typeface="Montserrat"/>
                <a:ea typeface="Montserrat"/>
                <a:cs typeface="Montserrat"/>
                <a:sym typeface="Montserrat"/>
              </a:rPr>
              <a:t>ABOUT</a:t>
            </a:r>
          </a:p>
        </p:txBody>
      </p:sp>
      <p:sp>
        <p:nvSpPr>
          <p:cNvPr id="13" name="TextBox 13"/>
          <p:cNvSpPr txBox="1"/>
          <p:nvPr/>
        </p:nvSpPr>
        <p:spPr>
          <a:xfrm>
            <a:off x="9499106" y="731958"/>
            <a:ext cx="1589190" cy="314925"/>
          </a:xfrm>
          <a:prstGeom prst="rect">
            <a:avLst/>
          </a:prstGeom>
        </p:spPr>
        <p:txBody>
          <a:bodyPr lIns="0" tIns="0" rIns="0" bIns="0" rtlCol="0" anchor="t">
            <a:spAutoFit/>
          </a:bodyPr>
          <a:lstStyle/>
          <a:p>
            <a:pPr marL="0" lvl="0" indent="0" algn="ctr">
              <a:lnSpc>
                <a:spcPts val="2591"/>
              </a:lnSpc>
              <a:spcBef>
                <a:spcPct val="0"/>
              </a:spcBef>
            </a:pPr>
            <a:r>
              <a:rPr lang="en-US" sz="1851" b="1" spc="3">
                <a:solidFill>
                  <a:srgbClr val="F4F4F4"/>
                </a:solidFill>
                <a:latin typeface="Montserrat Bold"/>
                <a:ea typeface="Montserrat Bold"/>
                <a:cs typeface="Montserrat Bold"/>
                <a:sym typeface="Montserrat Bold"/>
              </a:rPr>
              <a:t>CONTENT</a:t>
            </a:r>
          </a:p>
        </p:txBody>
      </p:sp>
      <p:sp>
        <p:nvSpPr>
          <p:cNvPr id="14" name="TextBox 14"/>
          <p:cNvSpPr txBox="1"/>
          <p:nvPr/>
        </p:nvSpPr>
        <p:spPr>
          <a:xfrm>
            <a:off x="11594836" y="729745"/>
            <a:ext cx="2224975" cy="314925"/>
          </a:xfrm>
          <a:prstGeom prst="rect">
            <a:avLst/>
          </a:prstGeom>
        </p:spPr>
        <p:txBody>
          <a:bodyPr lIns="0" tIns="0" rIns="0" bIns="0" rtlCol="0" anchor="t">
            <a:spAutoFit/>
          </a:bodyPr>
          <a:lstStyle/>
          <a:p>
            <a:pPr marL="0" lvl="0" indent="0" algn="ctr">
              <a:lnSpc>
                <a:spcPts val="2591"/>
              </a:lnSpc>
              <a:spcBef>
                <a:spcPct val="0"/>
              </a:spcBef>
            </a:pPr>
            <a:r>
              <a:rPr lang="en-US" sz="1851" spc="3">
                <a:solidFill>
                  <a:srgbClr val="101B40"/>
                </a:solidFill>
                <a:latin typeface="Montserrat"/>
                <a:ea typeface="Montserrat"/>
                <a:cs typeface="Montserrat"/>
                <a:sym typeface="Montserrat"/>
              </a:rPr>
              <a:t>OTHERS</a:t>
            </a:r>
          </a:p>
        </p:txBody>
      </p:sp>
      <p:sp>
        <p:nvSpPr>
          <p:cNvPr id="15" name="TextBox 15"/>
          <p:cNvSpPr txBox="1"/>
          <p:nvPr/>
        </p:nvSpPr>
        <p:spPr>
          <a:xfrm>
            <a:off x="804572" y="627964"/>
            <a:ext cx="1888114" cy="562057"/>
          </a:xfrm>
          <a:prstGeom prst="rect">
            <a:avLst/>
          </a:prstGeom>
        </p:spPr>
        <p:txBody>
          <a:bodyPr lIns="0" tIns="0" rIns="0" bIns="0" rtlCol="0" anchor="t">
            <a:spAutoFit/>
          </a:bodyPr>
          <a:lstStyle/>
          <a:p>
            <a:pPr marL="0" lvl="0" indent="0" algn="l">
              <a:lnSpc>
                <a:spcPts val="2235"/>
              </a:lnSpc>
            </a:pPr>
            <a:r>
              <a:rPr lang="en-US" sz="2051" b="1" spc="4">
                <a:solidFill>
                  <a:srgbClr val="101B40"/>
                </a:solidFill>
                <a:latin typeface="Montserrat Bold"/>
                <a:ea typeface="Montserrat Bold"/>
                <a:cs typeface="Montserrat Bold"/>
                <a:sym typeface="Montserrat Bold"/>
              </a:rPr>
              <a:t>THYNK </a:t>
            </a:r>
            <a:r>
              <a:rPr lang="en-US" sz="2051" spc="4">
                <a:solidFill>
                  <a:srgbClr val="101B40"/>
                </a:solidFill>
                <a:latin typeface="Montserrat"/>
                <a:ea typeface="Montserrat"/>
                <a:cs typeface="Montserrat"/>
                <a:sym typeface="Montserrat"/>
              </a:rPr>
              <a:t>UNLIMITED.</a:t>
            </a:r>
          </a:p>
        </p:txBody>
      </p:sp>
      <p:sp>
        <p:nvSpPr>
          <p:cNvPr id="16" name="TextBox 16"/>
          <p:cNvSpPr txBox="1"/>
          <p:nvPr/>
        </p:nvSpPr>
        <p:spPr>
          <a:xfrm>
            <a:off x="1151051" y="1642362"/>
            <a:ext cx="16078584" cy="1278857"/>
          </a:xfrm>
          <a:prstGeom prst="rect">
            <a:avLst/>
          </a:prstGeom>
        </p:spPr>
        <p:txBody>
          <a:bodyPr lIns="0" tIns="0" rIns="0" bIns="0" rtlCol="0" anchor="t">
            <a:spAutoFit/>
          </a:bodyPr>
          <a:lstStyle/>
          <a:p>
            <a:pPr algn="ctr">
              <a:lnSpc>
                <a:spcPts val="5111"/>
              </a:lnSpc>
            </a:pPr>
            <a:r>
              <a:rPr lang="en-US" sz="3651" spc="7">
                <a:solidFill>
                  <a:srgbClr val="000000"/>
                </a:solidFill>
                <a:latin typeface="Paytone One"/>
                <a:ea typeface="Paytone One"/>
                <a:cs typeface="Paytone One"/>
                <a:sym typeface="Paytone One"/>
              </a:rPr>
              <a:t>1. TRÍ TUỆ NHÂN TẠO VÀ SỰ PHÁT TRIỂN CỦA MỘT SỐ LĨNH VỰC</a:t>
            </a:r>
          </a:p>
          <a:p>
            <a:pPr algn="ctr">
              <a:lnSpc>
                <a:spcPts val="5111"/>
              </a:lnSpc>
              <a:spcBef>
                <a:spcPct val="0"/>
              </a:spcBef>
            </a:pPr>
            <a:r>
              <a:rPr lang="en-US" sz="3651" spc="7">
                <a:solidFill>
                  <a:srgbClr val="000000"/>
                </a:solidFill>
                <a:latin typeface="Paytone One"/>
                <a:ea typeface="Paytone One"/>
                <a:cs typeface="Paytone One"/>
                <a:sym typeface="Paytone One"/>
              </a:rPr>
              <a:t>ARTIFICIAL INTELLIGENCE AND ITS DEVELOPMENT IN SEVERAL FIELDS. </a:t>
            </a:r>
          </a:p>
        </p:txBody>
      </p:sp>
      <p:sp>
        <p:nvSpPr>
          <p:cNvPr id="17" name="TextBox 17"/>
          <p:cNvSpPr txBox="1"/>
          <p:nvPr/>
        </p:nvSpPr>
        <p:spPr>
          <a:xfrm>
            <a:off x="2199127" y="3245069"/>
            <a:ext cx="6541889" cy="1198245"/>
          </a:xfrm>
          <a:prstGeom prst="rect">
            <a:avLst/>
          </a:prstGeom>
        </p:spPr>
        <p:txBody>
          <a:bodyPr lIns="0" tIns="0" rIns="0" bIns="0" rtlCol="0" anchor="t">
            <a:spAutoFit/>
          </a:bodyPr>
          <a:lstStyle/>
          <a:p>
            <a:pPr algn="ctr">
              <a:lnSpc>
                <a:spcPts val="4759"/>
              </a:lnSpc>
            </a:pPr>
            <a:r>
              <a:rPr lang="en-US" sz="3399" b="1" dirty="0">
                <a:solidFill>
                  <a:srgbClr val="000000"/>
                </a:solidFill>
                <a:latin typeface="Noto Sans Bold"/>
                <a:ea typeface="Noto Sans Bold"/>
                <a:cs typeface="Noto Sans Bold"/>
                <a:sym typeface="Noto Sans Bold"/>
              </a:rPr>
              <a:t>5. SẢN XUẤT |MANUFACTURE</a:t>
            </a:r>
          </a:p>
          <a:p>
            <a:pPr algn="ctr">
              <a:lnSpc>
                <a:spcPts val="4899"/>
              </a:lnSpc>
            </a:pPr>
            <a:r>
              <a:rPr lang="en-US" sz="3499" dirty="0">
                <a:solidFill>
                  <a:srgbClr val="000000"/>
                </a:solidFill>
                <a:latin typeface="Noto Sans"/>
                <a:ea typeface="Noto Sans"/>
                <a:cs typeface="Noto Sans"/>
                <a:sym typeface="Noto Sans"/>
              </a:rPr>
              <a:t> </a:t>
            </a:r>
          </a:p>
        </p:txBody>
      </p:sp>
      <p:sp>
        <p:nvSpPr>
          <p:cNvPr id="18" name="TextBox 18"/>
          <p:cNvSpPr txBox="1"/>
          <p:nvPr/>
        </p:nvSpPr>
        <p:spPr>
          <a:xfrm>
            <a:off x="9190344" y="4776689"/>
            <a:ext cx="8788894" cy="4302125"/>
          </a:xfrm>
          <a:prstGeom prst="rect">
            <a:avLst/>
          </a:prstGeom>
        </p:spPr>
        <p:txBody>
          <a:bodyPr lIns="0" tIns="0" rIns="0" bIns="0" rtlCol="0" anchor="t">
            <a:spAutoFit/>
          </a:bodyPr>
          <a:lstStyle/>
          <a:p>
            <a:pPr algn="ctr">
              <a:lnSpc>
                <a:spcPts val="4899"/>
              </a:lnSpc>
            </a:pPr>
            <a:r>
              <a:rPr lang="en-US" sz="3499">
                <a:solidFill>
                  <a:srgbClr val="000000"/>
                </a:solidFill>
                <a:latin typeface="Noto Sans"/>
                <a:ea typeface="Noto Sans"/>
                <a:cs typeface="Noto Sans"/>
                <a:sym typeface="Noto Sans"/>
              </a:rPr>
              <a:t>Tối ưu hóa sản xuất từ chế tạo đến chăm sóc nông trại thông minh,dự báo mùa vụ và quản lí tài nguyên hiệu quả. </a:t>
            </a:r>
          </a:p>
          <a:p>
            <a:pPr algn="ctr">
              <a:lnSpc>
                <a:spcPts val="4899"/>
              </a:lnSpc>
            </a:pPr>
            <a:r>
              <a:rPr lang="en-US" sz="3499" i="1">
                <a:solidFill>
                  <a:srgbClr val="000000"/>
                </a:solidFill>
                <a:latin typeface="Noto Sans Italics"/>
                <a:ea typeface="Noto Sans Italics"/>
                <a:cs typeface="Noto Sans Italics"/>
                <a:sym typeface="Noto Sans Italics"/>
              </a:rPr>
              <a:t>Optimizing production from manufacturing to smart farm care, crop forecasting, and efficient resource management.</a:t>
            </a:r>
          </a:p>
          <a:p>
            <a:pPr algn="ctr">
              <a:lnSpc>
                <a:spcPts val="4899"/>
              </a:lnSpc>
            </a:pPr>
            <a:endParaRPr lang="en-US" sz="3499" i="1">
              <a:solidFill>
                <a:srgbClr val="000000"/>
              </a:solidFill>
              <a:latin typeface="Noto Sans Italics"/>
              <a:ea typeface="Noto Sans Italics"/>
              <a:cs typeface="Noto Sans Italics"/>
              <a:sym typeface="Noto Sans Italics"/>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grpSp>
        <p:nvGrpSpPr>
          <p:cNvPr id="2" name="Group 2"/>
          <p:cNvGrpSpPr/>
          <p:nvPr/>
        </p:nvGrpSpPr>
        <p:grpSpPr>
          <a:xfrm>
            <a:off x="4409081" y="515471"/>
            <a:ext cx="9469839" cy="814592"/>
            <a:chOff x="0" y="0"/>
            <a:chExt cx="2494114" cy="214543"/>
          </a:xfrm>
        </p:grpSpPr>
        <p:sp>
          <p:nvSpPr>
            <p:cNvPr id="3" name="Freeform 3"/>
            <p:cNvSpPr/>
            <p:nvPr/>
          </p:nvSpPr>
          <p:spPr>
            <a:xfrm>
              <a:off x="0" y="0"/>
              <a:ext cx="2494114" cy="214543"/>
            </a:xfrm>
            <a:custGeom>
              <a:avLst/>
              <a:gdLst/>
              <a:ahLst/>
              <a:cxnLst/>
              <a:rect l="l" t="t" r="r" b="b"/>
              <a:pathLst>
                <a:path w="2494114" h="214543">
                  <a:moveTo>
                    <a:pt x="81753" y="0"/>
                  </a:moveTo>
                  <a:lnTo>
                    <a:pt x="2412360" y="0"/>
                  </a:lnTo>
                  <a:cubicBezTo>
                    <a:pt x="2457512" y="0"/>
                    <a:pt x="2494114" y="36602"/>
                    <a:pt x="2494114" y="81753"/>
                  </a:cubicBezTo>
                  <a:lnTo>
                    <a:pt x="2494114" y="132789"/>
                  </a:lnTo>
                  <a:cubicBezTo>
                    <a:pt x="2494114" y="177940"/>
                    <a:pt x="2457512" y="214543"/>
                    <a:pt x="2412360" y="214543"/>
                  </a:cubicBezTo>
                  <a:lnTo>
                    <a:pt x="81753" y="214543"/>
                  </a:lnTo>
                  <a:cubicBezTo>
                    <a:pt x="36602" y="214543"/>
                    <a:pt x="0" y="177940"/>
                    <a:pt x="0" y="132789"/>
                  </a:cubicBezTo>
                  <a:lnTo>
                    <a:pt x="0" y="81753"/>
                  </a:lnTo>
                  <a:cubicBezTo>
                    <a:pt x="0" y="36602"/>
                    <a:pt x="36602" y="0"/>
                    <a:pt x="81753" y="0"/>
                  </a:cubicBezTo>
                  <a:close/>
                </a:path>
              </a:pathLst>
            </a:custGeom>
            <a:ln w="38100" cap="rnd">
              <a:solidFill>
                <a:srgbClr val="101B40"/>
              </a:solidFill>
              <a:prstDash val="solid"/>
              <a:round/>
            </a:ln>
          </p:spPr>
        </p:sp>
        <p:sp>
          <p:nvSpPr>
            <p:cNvPr id="4" name="TextBox 4"/>
            <p:cNvSpPr txBox="1"/>
            <p:nvPr/>
          </p:nvSpPr>
          <p:spPr>
            <a:xfrm>
              <a:off x="0" y="-38100"/>
              <a:ext cx="2494114" cy="252643"/>
            </a:xfrm>
            <a:prstGeom prst="rect">
              <a:avLst/>
            </a:prstGeom>
          </p:spPr>
          <p:txBody>
            <a:bodyPr lIns="50800" tIns="50800" rIns="50800" bIns="50800" rtlCol="0" anchor="ctr"/>
            <a:lstStyle/>
            <a:p>
              <a:pPr algn="ctr">
                <a:lnSpc>
                  <a:spcPts val="2871"/>
                </a:lnSpc>
              </a:pPr>
              <a:endParaRPr/>
            </a:p>
          </p:txBody>
        </p:sp>
      </p:grpSp>
      <p:grpSp>
        <p:nvGrpSpPr>
          <p:cNvPr id="5" name="Group 5"/>
          <p:cNvGrpSpPr/>
          <p:nvPr/>
        </p:nvGrpSpPr>
        <p:grpSpPr>
          <a:xfrm>
            <a:off x="9460786" y="628301"/>
            <a:ext cx="1665830" cy="588932"/>
            <a:chOff x="0" y="0"/>
            <a:chExt cx="438737" cy="155110"/>
          </a:xfrm>
        </p:grpSpPr>
        <p:sp>
          <p:nvSpPr>
            <p:cNvPr id="6" name="Freeform 6"/>
            <p:cNvSpPr/>
            <p:nvPr/>
          </p:nvSpPr>
          <p:spPr>
            <a:xfrm>
              <a:off x="0" y="0"/>
              <a:ext cx="438737" cy="155110"/>
            </a:xfrm>
            <a:custGeom>
              <a:avLst/>
              <a:gdLst/>
              <a:ahLst/>
              <a:cxnLst/>
              <a:rect l="l" t="t" r="r" b="b"/>
              <a:pathLst>
                <a:path w="438737" h="155110">
                  <a:moveTo>
                    <a:pt x="77555" y="0"/>
                  </a:moveTo>
                  <a:lnTo>
                    <a:pt x="361182" y="0"/>
                  </a:lnTo>
                  <a:cubicBezTo>
                    <a:pt x="404015" y="0"/>
                    <a:pt x="438737" y="34722"/>
                    <a:pt x="438737" y="77555"/>
                  </a:cubicBezTo>
                  <a:lnTo>
                    <a:pt x="438737" y="77555"/>
                  </a:lnTo>
                  <a:cubicBezTo>
                    <a:pt x="438737" y="120387"/>
                    <a:pt x="404015" y="155110"/>
                    <a:pt x="361182" y="155110"/>
                  </a:cubicBezTo>
                  <a:lnTo>
                    <a:pt x="77555" y="155110"/>
                  </a:lnTo>
                  <a:cubicBezTo>
                    <a:pt x="34722" y="155110"/>
                    <a:pt x="0" y="120387"/>
                    <a:pt x="0" y="77555"/>
                  </a:cubicBezTo>
                  <a:lnTo>
                    <a:pt x="0" y="77555"/>
                  </a:lnTo>
                  <a:cubicBezTo>
                    <a:pt x="0" y="34722"/>
                    <a:pt x="34722" y="0"/>
                    <a:pt x="77555" y="0"/>
                  </a:cubicBezTo>
                  <a:close/>
                </a:path>
              </a:pathLst>
            </a:custGeom>
            <a:solidFill>
              <a:srgbClr val="101B40"/>
            </a:solidFill>
            <a:ln cap="rnd">
              <a:noFill/>
              <a:prstDash val="solid"/>
              <a:round/>
            </a:ln>
          </p:spPr>
        </p:sp>
        <p:sp>
          <p:nvSpPr>
            <p:cNvPr id="7" name="TextBox 7"/>
            <p:cNvSpPr txBox="1"/>
            <p:nvPr/>
          </p:nvSpPr>
          <p:spPr>
            <a:xfrm>
              <a:off x="0" y="-38100"/>
              <a:ext cx="438737" cy="193210"/>
            </a:xfrm>
            <a:prstGeom prst="rect">
              <a:avLst/>
            </a:prstGeom>
          </p:spPr>
          <p:txBody>
            <a:bodyPr lIns="50800" tIns="50800" rIns="50800" bIns="50800" rtlCol="0" anchor="ctr"/>
            <a:lstStyle/>
            <a:p>
              <a:pPr algn="ctr">
                <a:lnSpc>
                  <a:spcPts val="2871"/>
                </a:lnSpc>
              </a:pPr>
              <a:endParaRPr/>
            </a:p>
          </p:txBody>
        </p:sp>
      </p:grpSp>
      <p:sp>
        <p:nvSpPr>
          <p:cNvPr id="8" name="Freeform 8"/>
          <p:cNvSpPr/>
          <p:nvPr/>
        </p:nvSpPr>
        <p:spPr>
          <a:xfrm>
            <a:off x="16736419" y="677760"/>
            <a:ext cx="522881" cy="443415"/>
          </a:xfrm>
          <a:custGeom>
            <a:avLst/>
            <a:gdLst/>
            <a:ahLst/>
            <a:cxnLst/>
            <a:rect l="l" t="t" r="r" b="b"/>
            <a:pathLst>
              <a:path w="522881" h="443415">
                <a:moveTo>
                  <a:pt x="0" y="0"/>
                </a:moveTo>
                <a:lnTo>
                  <a:pt x="522881" y="0"/>
                </a:lnTo>
                <a:lnTo>
                  <a:pt x="522881" y="443415"/>
                </a:lnTo>
                <a:lnTo>
                  <a:pt x="0" y="443415"/>
                </a:lnTo>
                <a:lnTo>
                  <a:pt x="0" y="0"/>
                </a:lnTo>
                <a:close/>
              </a:path>
            </a:pathLst>
          </a:custGeom>
          <a:blipFill>
            <a:blip r:embed="rId2">
              <a:extLst>
                <a:ext uri="{96DAC541-7B7A-43D3-8B79-37D633B846F1}">
                  <asvg:svgBlip xmlns:asvg="http://schemas.microsoft.com/office/drawing/2016/SVG/main" r:embed="rId3"/>
                </a:ext>
              </a:extLst>
            </a:blip>
            <a:stretch>
              <a:fillRect l="-962406" r="-308968"/>
            </a:stretch>
          </a:blipFill>
        </p:spPr>
      </p:sp>
      <p:grpSp>
        <p:nvGrpSpPr>
          <p:cNvPr id="9" name="Group 9"/>
          <p:cNvGrpSpPr/>
          <p:nvPr/>
        </p:nvGrpSpPr>
        <p:grpSpPr>
          <a:xfrm>
            <a:off x="350265" y="1572631"/>
            <a:ext cx="17587469" cy="9332567"/>
            <a:chOff x="0" y="0"/>
            <a:chExt cx="4632091" cy="2457960"/>
          </a:xfrm>
        </p:grpSpPr>
        <p:sp>
          <p:nvSpPr>
            <p:cNvPr id="10" name="Freeform 10"/>
            <p:cNvSpPr/>
            <p:nvPr/>
          </p:nvSpPr>
          <p:spPr>
            <a:xfrm>
              <a:off x="0" y="0"/>
              <a:ext cx="4632091" cy="2457960"/>
            </a:xfrm>
            <a:custGeom>
              <a:avLst/>
              <a:gdLst/>
              <a:ahLst/>
              <a:cxnLst/>
              <a:rect l="l" t="t" r="r" b="b"/>
              <a:pathLst>
                <a:path w="4632091" h="2457960">
                  <a:moveTo>
                    <a:pt x="22450" y="0"/>
                  </a:moveTo>
                  <a:lnTo>
                    <a:pt x="4609641" y="0"/>
                  </a:lnTo>
                  <a:cubicBezTo>
                    <a:pt x="4615595" y="0"/>
                    <a:pt x="4621305" y="2365"/>
                    <a:pt x="4625515" y="6575"/>
                  </a:cubicBezTo>
                  <a:cubicBezTo>
                    <a:pt x="4629725" y="10786"/>
                    <a:pt x="4632091" y="16496"/>
                    <a:pt x="4632091" y="22450"/>
                  </a:cubicBezTo>
                  <a:lnTo>
                    <a:pt x="4632091" y="2435510"/>
                  </a:lnTo>
                  <a:cubicBezTo>
                    <a:pt x="4632091" y="2447909"/>
                    <a:pt x="4622039" y="2457960"/>
                    <a:pt x="4609641" y="2457960"/>
                  </a:cubicBezTo>
                  <a:lnTo>
                    <a:pt x="22450" y="2457960"/>
                  </a:lnTo>
                  <a:cubicBezTo>
                    <a:pt x="10051" y="2457960"/>
                    <a:pt x="0" y="2447909"/>
                    <a:pt x="0" y="2435510"/>
                  </a:cubicBezTo>
                  <a:lnTo>
                    <a:pt x="0" y="22450"/>
                  </a:lnTo>
                  <a:cubicBezTo>
                    <a:pt x="0" y="10051"/>
                    <a:pt x="10051" y="0"/>
                    <a:pt x="22450" y="0"/>
                  </a:cubicBezTo>
                  <a:close/>
                </a:path>
              </a:pathLst>
            </a:custGeom>
            <a:solidFill>
              <a:srgbClr val="DCE2EB"/>
            </a:solidFill>
          </p:spPr>
        </p:sp>
        <p:sp>
          <p:nvSpPr>
            <p:cNvPr id="11" name="TextBox 11"/>
            <p:cNvSpPr txBox="1"/>
            <p:nvPr/>
          </p:nvSpPr>
          <p:spPr>
            <a:xfrm>
              <a:off x="0" y="-38100"/>
              <a:ext cx="4632091" cy="2496060"/>
            </a:xfrm>
            <a:prstGeom prst="rect">
              <a:avLst/>
            </a:prstGeom>
          </p:spPr>
          <p:txBody>
            <a:bodyPr lIns="50800" tIns="50800" rIns="50800" bIns="50800" rtlCol="0" anchor="ctr"/>
            <a:lstStyle/>
            <a:p>
              <a:pPr algn="ctr">
                <a:lnSpc>
                  <a:spcPts val="2591"/>
                </a:lnSpc>
              </a:pPr>
              <a:endParaRPr/>
            </a:p>
          </p:txBody>
        </p:sp>
      </p:grpSp>
      <p:sp>
        <p:nvSpPr>
          <p:cNvPr id="12" name="Freeform 12"/>
          <p:cNvSpPr/>
          <p:nvPr/>
        </p:nvSpPr>
        <p:spPr>
          <a:xfrm>
            <a:off x="0" y="4735777"/>
            <a:ext cx="6893131" cy="5169848"/>
          </a:xfrm>
          <a:custGeom>
            <a:avLst/>
            <a:gdLst/>
            <a:ahLst/>
            <a:cxnLst/>
            <a:rect l="l" t="t" r="r" b="b"/>
            <a:pathLst>
              <a:path w="6893131" h="5169848">
                <a:moveTo>
                  <a:pt x="0" y="0"/>
                </a:moveTo>
                <a:lnTo>
                  <a:pt x="6893131" y="0"/>
                </a:lnTo>
                <a:lnTo>
                  <a:pt x="6893131" y="5169848"/>
                </a:lnTo>
                <a:lnTo>
                  <a:pt x="0" y="5169848"/>
                </a:lnTo>
                <a:lnTo>
                  <a:pt x="0" y="0"/>
                </a:lnTo>
                <a:close/>
              </a:path>
            </a:pathLst>
          </a:custGeom>
          <a:blipFill>
            <a:blip r:embed="rId4"/>
            <a:stretch>
              <a:fillRect/>
            </a:stretch>
          </a:blipFill>
        </p:spPr>
      </p:sp>
      <p:sp>
        <p:nvSpPr>
          <p:cNvPr id="13" name="TextBox 13"/>
          <p:cNvSpPr txBox="1"/>
          <p:nvPr/>
        </p:nvSpPr>
        <p:spPr>
          <a:xfrm>
            <a:off x="4441856" y="729745"/>
            <a:ext cx="1662550" cy="314925"/>
          </a:xfrm>
          <a:prstGeom prst="rect">
            <a:avLst/>
          </a:prstGeom>
        </p:spPr>
        <p:txBody>
          <a:bodyPr lIns="0" tIns="0" rIns="0" bIns="0" rtlCol="0" anchor="t">
            <a:spAutoFit/>
          </a:bodyPr>
          <a:lstStyle/>
          <a:p>
            <a:pPr marL="0" lvl="0" indent="0" algn="ctr">
              <a:lnSpc>
                <a:spcPts val="2591"/>
              </a:lnSpc>
              <a:spcBef>
                <a:spcPct val="0"/>
              </a:spcBef>
            </a:pPr>
            <a:r>
              <a:rPr lang="en-US" sz="1851" spc="3">
                <a:solidFill>
                  <a:srgbClr val="101B40"/>
                </a:solidFill>
                <a:latin typeface="Montserrat"/>
                <a:ea typeface="Montserrat"/>
                <a:cs typeface="Montserrat"/>
                <a:sym typeface="Montserrat"/>
              </a:rPr>
              <a:t>HOME</a:t>
            </a:r>
          </a:p>
        </p:txBody>
      </p:sp>
      <p:sp>
        <p:nvSpPr>
          <p:cNvPr id="14" name="TextBox 14"/>
          <p:cNvSpPr txBox="1"/>
          <p:nvPr/>
        </p:nvSpPr>
        <p:spPr>
          <a:xfrm>
            <a:off x="6829803" y="731958"/>
            <a:ext cx="1907082" cy="314925"/>
          </a:xfrm>
          <a:prstGeom prst="rect">
            <a:avLst/>
          </a:prstGeom>
        </p:spPr>
        <p:txBody>
          <a:bodyPr lIns="0" tIns="0" rIns="0" bIns="0" rtlCol="0" anchor="t">
            <a:spAutoFit/>
          </a:bodyPr>
          <a:lstStyle/>
          <a:p>
            <a:pPr marL="0" lvl="0" indent="0" algn="ctr">
              <a:lnSpc>
                <a:spcPts val="2591"/>
              </a:lnSpc>
              <a:spcBef>
                <a:spcPct val="0"/>
              </a:spcBef>
            </a:pPr>
            <a:r>
              <a:rPr lang="en-US" sz="1851" spc="3">
                <a:solidFill>
                  <a:srgbClr val="101B40"/>
                </a:solidFill>
                <a:latin typeface="Montserrat"/>
                <a:ea typeface="Montserrat"/>
                <a:cs typeface="Montserrat"/>
                <a:sym typeface="Montserrat"/>
              </a:rPr>
              <a:t>ABOUT</a:t>
            </a:r>
          </a:p>
        </p:txBody>
      </p:sp>
      <p:sp>
        <p:nvSpPr>
          <p:cNvPr id="15" name="TextBox 15"/>
          <p:cNvSpPr txBox="1"/>
          <p:nvPr/>
        </p:nvSpPr>
        <p:spPr>
          <a:xfrm>
            <a:off x="9499106" y="731958"/>
            <a:ext cx="1589190" cy="314925"/>
          </a:xfrm>
          <a:prstGeom prst="rect">
            <a:avLst/>
          </a:prstGeom>
        </p:spPr>
        <p:txBody>
          <a:bodyPr lIns="0" tIns="0" rIns="0" bIns="0" rtlCol="0" anchor="t">
            <a:spAutoFit/>
          </a:bodyPr>
          <a:lstStyle/>
          <a:p>
            <a:pPr marL="0" lvl="0" indent="0" algn="ctr">
              <a:lnSpc>
                <a:spcPts val="2591"/>
              </a:lnSpc>
              <a:spcBef>
                <a:spcPct val="0"/>
              </a:spcBef>
            </a:pPr>
            <a:r>
              <a:rPr lang="en-US" sz="1851" b="1" spc="3">
                <a:solidFill>
                  <a:srgbClr val="F4F4F4"/>
                </a:solidFill>
                <a:latin typeface="Montserrat Bold"/>
                <a:ea typeface="Montserrat Bold"/>
                <a:cs typeface="Montserrat Bold"/>
                <a:sym typeface="Montserrat Bold"/>
              </a:rPr>
              <a:t>CONTENT</a:t>
            </a:r>
          </a:p>
        </p:txBody>
      </p:sp>
      <p:sp>
        <p:nvSpPr>
          <p:cNvPr id="16" name="TextBox 16"/>
          <p:cNvSpPr txBox="1"/>
          <p:nvPr/>
        </p:nvSpPr>
        <p:spPr>
          <a:xfrm>
            <a:off x="11594836" y="729745"/>
            <a:ext cx="2224975" cy="314925"/>
          </a:xfrm>
          <a:prstGeom prst="rect">
            <a:avLst/>
          </a:prstGeom>
        </p:spPr>
        <p:txBody>
          <a:bodyPr lIns="0" tIns="0" rIns="0" bIns="0" rtlCol="0" anchor="t">
            <a:spAutoFit/>
          </a:bodyPr>
          <a:lstStyle/>
          <a:p>
            <a:pPr marL="0" lvl="0" indent="0" algn="ctr">
              <a:lnSpc>
                <a:spcPts val="2591"/>
              </a:lnSpc>
              <a:spcBef>
                <a:spcPct val="0"/>
              </a:spcBef>
            </a:pPr>
            <a:r>
              <a:rPr lang="en-US" sz="1851" spc="3">
                <a:solidFill>
                  <a:srgbClr val="101B40"/>
                </a:solidFill>
                <a:latin typeface="Montserrat"/>
                <a:ea typeface="Montserrat"/>
                <a:cs typeface="Montserrat"/>
                <a:sym typeface="Montserrat"/>
              </a:rPr>
              <a:t>OTHERS</a:t>
            </a:r>
          </a:p>
        </p:txBody>
      </p:sp>
      <p:sp>
        <p:nvSpPr>
          <p:cNvPr id="17" name="TextBox 17"/>
          <p:cNvSpPr txBox="1"/>
          <p:nvPr/>
        </p:nvSpPr>
        <p:spPr>
          <a:xfrm>
            <a:off x="804572" y="627964"/>
            <a:ext cx="1888114" cy="562057"/>
          </a:xfrm>
          <a:prstGeom prst="rect">
            <a:avLst/>
          </a:prstGeom>
        </p:spPr>
        <p:txBody>
          <a:bodyPr lIns="0" tIns="0" rIns="0" bIns="0" rtlCol="0" anchor="t">
            <a:spAutoFit/>
          </a:bodyPr>
          <a:lstStyle/>
          <a:p>
            <a:pPr marL="0" lvl="0" indent="0" algn="l">
              <a:lnSpc>
                <a:spcPts val="2235"/>
              </a:lnSpc>
            </a:pPr>
            <a:r>
              <a:rPr lang="en-US" sz="2051" b="1" spc="4">
                <a:solidFill>
                  <a:srgbClr val="101B40"/>
                </a:solidFill>
                <a:latin typeface="Montserrat Bold"/>
                <a:ea typeface="Montserrat Bold"/>
                <a:cs typeface="Montserrat Bold"/>
                <a:sym typeface="Montserrat Bold"/>
              </a:rPr>
              <a:t>THYNK </a:t>
            </a:r>
            <a:r>
              <a:rPr lang="en-US" sz="2051" spc="4">
                <a:solidFill>
                  <a:srgbClr val="101B40"/>
                </a:solidFill>
                <a:latin typeface="Montserrat"/>
                <a:ea typeface="Montserrat"/>
                <a:cs typeface="Montserrat"/>
                <a:sym typeface="Montserrat"/>
              </a:rPr>
              <a:t>UNLIMITED.</a:t>
            </a:r>
          </a:p>
        </p:txBody>
      </p:sp>
      <p:sp>
        <p:nvSpPr>
          <p:cNvPr id="18" name="TextBox 18"/>
          <p:cNvSpPr txBox="1"/>
          <p:nvPr/>
        </p:nvSpPr>
        <p:spPr>
          <a:xfrm>
            <a:off x="1180716" y="1724005"/>
            <a:ext cx="16078584" cy="1278857"/>
          </a:xfrm>
          <a:prstGeom prst="rect">
            <a:avLst/>
          </a:prstGeom>
        </p:spPr>
        <p:txBody>
          <a:bodyPr lIns="0" tIns="0" rIns="0" bIns="0" rtlCol="0" anchor="t">
            <a:spAutoFit/>
          </a:bodyPr>
          <a:lstStyle/>
          <a:p>
            <a:pPr algn="ctr">
              <a:lnSpc>
                <a:spcPts val="5111"/>
              </a:lnSpc>
            </a:pPr>
            <a:r>
              <a:rPr lang="en-US" sz="3651" spc="7">
                <a:solidFill>
                  <a:srgbClr val="000000"/>
                </a:solidFill>
                <a:latin typeface="Paytone One"/>
                <a:ea typeface="Paytone One"/>
                <a:cs typeface="Paytone One"/>
                <a:sym typeface="Paytone One"/>
              </a:rPr>
              <a:t>1. TRÍ TUỆ NHÂN TẠO VÀ SỰ PHÁT TRIỂN CỦA MỘT SỐ LĨNH VỰC</a:t>
            </a:r>
          </a:p>
          <a:p>
            <a:pPr algn="ctr">
              <a:lnSpc>
                <a:spcPts val="5111"/>
              </a:lnSpc>
              <a:spcBef>
                <a:spcPct val="0"/>
              </a:spcBef>
            </a:pPr>
            <a:r>
              <a:rPr lang="en-US" sz="3651" spc="7">
                <a:solidFill>
                  <a:srgbClr val="000000"/>
                </a:solidFill>
                <a:latin typeface="Paytone One"/>
                <a:ea typeface="Paytone One"/>
                <a:cs typeface="Paytone One"/>
                <a:sym typeface="Paytone One"/>
              </a:rPr>
              <a:t>ARTIFICIAL INTELLIGENCE AND ITS DEVELOPMENT IN SEVERAL FIELDS. </a:t>
            </a:r>
          </a:p>
        </p:txBody>
      </p:sp>
      <p:sp>
        <p:nvSpPr>
          <p:cNvPr id="19" name="TextBox 19"/>
          <p:cNvSpPr txBox="1"/>
          <p:nvPr/>
        </p:nvSpPr>
        <p:spPr>
          <a:xfrm>
            <a:off x="2421317" y="3402912"/>
            <a:ext cx="5172224" cy="1189749"/>
          </a:xfrm>
          <a:prstGeom prst="rect">
            <a:avLst/>
          </a:prstGeom>
        </p:spPr>
        <p:txBody>
          <a:bodyPr lIns="0" tIns="0" rIns="0" bIns="0" rtlCol="0" anchor="t">
            <a:spAutoFit/>
          </a:bodyPr>
          <a:lstStyle/>
          <a:p>
            <a:pPr algn="ctr">
              <a:lnSpc>
                <a:spcPts val="4759"/>
              </a:lnSpc>
            </a:pPr>
            <a:r>
              <a:rPr lang="en-US" sz="3399" b="1" dirty="0">
                <a:solidFill>
                  <a:srgbClr val="000000"/>
                </a:solidFill>
                <a:latin typeface="Noto Sans Bold"/>
                <a:ea typeface="Noto Sans Bold"/>
                <a:cs typeface="Noto Sans Bold"/>
                <a:sym typeface="Noto Sans Bold"/>
              </a:rPr>
              <a:t>6. GIÁO DỤC | EDUCATION</a:t>
            </a:r>
          </a:p>
        </p:txBody>
      </p:sp>
      <p:sp>
        <p:nvSpPr>
          <p:cNvPr id="20" name="TextBox 20"/>
          <p:cNvSpPr txBox="1"/>
          <p:nvPr/>
        </p:nvSpPr>
        <p:spPr>
          <a:xfrm>
            <a:off x="6993071" y="5317822"/>
            <a:ext cx="10944664" cy="3039541"/>
          </a:xfrm>
          <a:prstGeom prst="rect">
            <a:avLst/>
          </a:prstGeom>
        </p:spPr>
        <p:txBody>
          <a:bodyPr lIns="0" tIns="0" rIns="0" bIns="0" rtlCol="0" anchor="t">
            <a:spAutoFit/>
          </a:bodyPr>
          <a:lstStyle/>
          <a:p>
            <a:pPr algn="ctr">
              <a:lnSpc>
                <a:spcPts val="4871"/>
              </a:lnSpc>
            </a:pPr>
            <a:r>
              <a:rPr lang="en-US" sz="3479">
                <a:solidFill>
                  <a:srgbClr val="000000"/>
                </a:solidFill>
                <a:latin typeface="Noto Sans"/>
                <a:ea typeface="Noto Sans"/>
                <a:cs typeface="Noto Sans"/>
                <a:sym typeface="Noto Sans"/>
              </a:rPr>
              <a:t>Phát triển các nền tảng học tập,cung cấp tài liệu,theo dõi tiến trình và học tập trực tuyến </a:t>
            </a:r>
          </a:p>
          <a:p>
            <a:pPr algn="ctr">
              <a:lnSpc>
                <a:spcPts val="4871"/>
              </a:lnSpc>
            </a:pPr>
            <a:r>
              <a:rPr lang="en-US" sz="3479" i="1">
                <a:solidFill>
                  <a:srgbClr val="000000"/>
                </a:solidFill>
                <a:latin typeface="Noto Sans Italics"/>
                <a:ea typeface="Noto Sans Italics"/>
                <a:cs typeface="Noto Sans Italics"/>
                <a:sym typeface="Noto Sans Italics"/>
              </a:rPr>
              <a:t>Develop learning platforms, provide materials, track progress, and facilitate online learning.</a:t>
            </a:r>
          </a:p>
          <a:p>
            <a:pPr algn="ctr">
              <a:lnSpc>
                <a:spcPts val="4871"/>
              </a:lnSpc>
            </a:pPr>
            <a:endParaRPr lang="en-US" sz="3479" i="1">
              <a:solidFill>
                <a:srgbClr val="000000"/>
              </a:solidFill>
              <a:latin typeface="Noto Sans Italics"/>
              <a:ea typeface="Noto Sans Italics"/>
              <a:cs typeface="Noto Sans Italics"/>
              <a:sym typeface="Noto Sans Italics"/>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grpSp>
        <p:nvGrpSpPr>
          <p:cNvPr id="2" name="Group 2"/>
          <p:cNvGrpSpPr/>
          <p:nvPr/>
        </p:nvGrpSpPr>
        <p:grpSpPr>
          <a:xfrm>
            <a:off x="4409081" y="515471"/>
            <a:ext cx="9469839" cy="814592"/>
            <a:chOff x="0" y="0"/>
            <a:chExt cx="2494114" cy="214543"/>
          </a:xfrm>
        </p:grpSpPr>
        <p:sp>
          <p:nvSpPr>
            <p:cNvPr id="3" name="Freeform 3"/>
            <p:cNvSpPr/>
            <p:nvPr/>
          </p:nvSpPr>
          <p:spPr>
            <a:xfrm>
              <a:off x="0" y="0"/>
              <a:ext cx="2494114" cy="214543"/>
            </a:xfrm>
            <a:custGeom>
              <a:avLst/>
              <a:gdLst/>
              <a:ahLst/>
              <a:cxnLst/>
              <a:rect l="l" t="t" r="r" b="b"/>
              <a:pathLst>
                <a:path w="2494114" h="214543">
                  <a:moveTo>
                    <a:pt x="81753" y="0"/>
                  </a:moveTo>
                  <a:lnTo>
                    <a:pt x="2412360" y="0"/>
                  </a:lnTo>
                  <a:cubicBezTo>
                    <a:pt x="2457512" y="0"/>
                    <a:pt x="2494114" y="36602"/>
                    <a:pt x="2494114" y="81753"/>
                  </a:cubicBezTo>
                  <a:lnTo>
                    <a:pt x="2494114" y="132789"/>
                  </a:lnTo>
                  <a:cubicBezTo>
                    <a:pt x="2494114" y="177940"/>
                    <a:pt x="2457512" y="214543"/>
                    <a:pt x="2412360" y="214543"/>
                  </a:cubicBezTo>
                  <a:lnTo>
                    <a:pt x="81753" y="214543"/>
                  </a:lnTo>
                  <a:cubicBezTo>
                    <a:pt x="36602" y="214543"/>
                    <a:pt x="0" y="177940"/>
                    <a:pt x="0" y="132789"/>
                  </a:cubicBezTo>
                  <a:lnTo>
                    <a:pt x="0" y="81753"/>
                  </a:lnTo>
                  <a:cubicBezTo>
                    <a:pt x="0" y="36602"/>
                    <a:pt x="36602" y="0"/>
                    <a:pt x="81753" y="0"/>
                  </a:cubicBezTo>
                  <a:close/>
                </a:path>
              </a:pathLst>
            </a:custGeom>
            <a:ln w="38100" cap="rnd">
              <a:solidFill>
                <a:srgbClr val="101B40"/>
              </a:solidFill>
              <a:prstDash val="solid"/>
              <a:round/>
            </a:ln>
          </p:spPr>
        </p:sp>
        <p:sp>
          <p:nvSpPr>
            <p:cNvPr id="4" name="TextBox 4"/>
            <p:cNvSpPr txBox="1"/>
            <p:nvPr/>
          </p:nvSpPr>
          <p:spPr>
            <a:xfrm>
              <a:off x="0" y="-38100"/>
              <a:ext cx="2494114" cy="252643"/>
            </a:xfrm>
            <a:prstGeom prst="rect">
              <a:avLst/>
            </a:prstGeom>
          </p:spPr>
          <p:txBody>
            <a:bodyPr lIns="50800" tIns="50800" rIns="50800" bIns="50800" rtlCol="0" anchor="ctr"/>
            <a:lstStyle/>
            <a:p>
              <a:pPr algn="ctr">
                <a:lnSpc>
                  <a:spcPts val="2871"/>
                </a:lnSpc>
              </a:pPr>
              <a:endParaRPr/>
            </a:p>
          </p:txBody>
        </p:sp>
      </p:grpSp>
      <p:grpSp>
        <p:nvGrpSpPr>
          <p:cNvPr id="5" name="Group 5"/>
          <p:cNvGrpSpPr/>
          <p:nvPr/>
        </p:nvGrpSpPr>
        <p:grpSpPr>
          <a:xfrm>
            <a:off x="11850296" y="628301"/>
            <a:ext cx="1708381" cy="588932"/>
            <a:chOff x="0" y="0"/>
            <a:chExt cx="449944" cy="155110"/>
          </a:xfrm>
        </p:grpSpPr>
        <p:sp>
          <p:nvSpPr>
            <p:cNvPr id="6" name="Freeform 6"/>
            <p:cNvSpPr/>
            <p:nvPr/>
          </p:nvSpPr>
          <p:spPr>
            <a:xfrm>
              <a:off x="0" y="0"/>
              <a:ext cx="449944" cy="155110"/>
            </a:xfrm>
            <a:custGeom>
              <a:avLst/>
              <a:gdLst/>
              <a:ahLst/>
              <a:cxnLst/>
              <a:rect l="l" t="t" r="r" b="b"/>
              <a:pathLst>
                <a:path w="449944" h="155110">
                  <a:moveTo>
                    <a:pt x="77555" y="0"/>
                  </a:moveTo>
                  <a:lnTo>
                    <a:pt x="372389" y="0"/>
                  </a:lnTo>
                  <a:cubicBezTo>
                    <a:pt x="415221" y="0"/>
                    <a:pt x="449944" y="34722"/>
                    <a:pt x="449944" y="77555"/>
                  </a:cubicBezTo>
                  <a:lnTo>
                    <a:pt x="449944" y="77555"/>
                  </a:lnTo>
                  <a:cubicBezTo>
                    <a:pt x="449944" y="120387"/>
                    <a:pt x="415221" y="155110"/>
                    <a:pt x="372389" y="155110"/>
                  </a:cubicBezTo>
                  <a:lnTo>
                    <a:pt x="77555" y="155110"/>
                  </a:lnTo>
                  <a:cubicBezTo>
                    <a:pt x="34722" y="155110"/>
                    <a:pt x="0" y="120387"/>
                    <a:pt x="0" y="77555"/>
                  </a:cubicBezTo>
                  <a:lnTo>
                    <a:pt x="0" y="77555"/>
                  </a:lnTo>
                  <a:cubicBezTo>
                    <a:pt x="0" y="34722"/>
                    <a:pt x="34722" y="0"/>
                    <a:pt x="77555" y="0"/>
                  </a:cubicBezTo>
                  <a:close/>
                </a:path>
              </a:pathLst>
            </a:custGeom>
            <a:solidFill>
              <a:srgbClr val="101B40"/>
            </a:solidFill>
            <a:ln cap="rnd">
              <a:noFill/>
              <a:prstDash val="solid"/>
              <a:round/>
            </a:ln>
          </p:spPr>
        </p:sp>
        <p:sp>
          <p:nvSpPr>
            <p:cNvPr id="7" name="TextBox 7"/>
            <p:cNvSpPr txBox="1"/>
            <p:nvPr/>
          </p:nvSpPr>
          <p:spPr>
            <a:xfrm>
              <a:off x="0" y="-38100"/>
              <a:ext cx="449944" cy="193210"/>
            </a:xfrm>
            <a:prstGeom prst="rect">
              <a:avLst/>
            </a:prstGeom>
          </p:spPr>
          <p:txBody>
            <a:bodyPr lIns="50800" tIns="50800" rIns="50800" bIns="50800" rtlCol="0" anchor="ctr"/>
            <a:lstStyle/>
            <a:p>
              <a:pPr algn="ctr">
                <a:lnSpc>
                  <a:spcPts val="2871"/>
                </a:lnSpc>
              </a:pPr>
              <a:endParaRPr/>
            </a:p>
          </p:txBody>
        </p:sp>
      </p:grpSp>
      <p:sp>
        <p:nvSpPr>
          <p:cNvPr id="8" name="Freeform 8"/>
          <p:cNvSpPr/>
          <p:nvPr/>
        </p:nvSpPr>
        <p:spPr>
          <a:xfrm>
            <a:off x="16736419" y="677760"/>
            <a:ext cx="522881" cy="443415"/>
          </a:xfrm>
          <a:custGeom>
            <a:avLst/>
            <a:gdLst/>
            <a:ahLst/>
            <a:cxnLst/>
            <a:rect l="l" t="t" r="r" b="b"/>
            <a:pathLst>
              <a:path w="522881" h="443415">
                <a:moveTo>
                  <a:pt x="0" y="0"/>
                </a:moveTo>
                <a:lnTo>
                  <a:pt x="522881" y="0"/>
                </a:lnTo>
                <a:lnTo>
                  <a:pt x="522881" y="443415"/>
                </a:lnTo>
                <a:lnTo>
                  <a:pt x="0" y="443415"/>
                </a:lnTo>
                <a:lnTo>
                  <a:pt x="0" y="0"/>
                </a:lnTo>
                <a:close/>
              </a:path>
            </a:pathLst>
          </a:custGeom>
          <a:blipFill>
            <a:blip r:embed="rId2">
              <a:extLst>
                <a:ext uri="{96DAC541-7B7A-43D3-8B79-37D633B846F1}">
                  <asvg:svgBlip xmlns:asvg="http://schemas.microsoft.com/office/drawing/2016/SVG/main" r:embed="rId3"/>
                </a:ext>
              </a:extLst>
            </a:blip>
            <a:stretch>
              <a:fillRect l="-962406" r="-308968"/>
            </a:stretch>
          </a:blipFill>
        </p:spPr>
      </p:sp>
      <p:grpSp>
        <p:nvGrpSpPr>
          <p:cNvPr id="9" name="Group 9"/>
          <p:cNvGrpSpPr/>
          <p:nvPr/>
        </p:nvGrpSpPr>
        <p:grpSpPr>
          <a:xfrm rot="-5400000">
            <a:off x="210776" y="5585226"/>
            <a:ext cx="3075708" cy="776477"/>
            <a:chOff x="0" y="0"/>
            <a:chExt cx="810063" cy="204504"/>
          </a:xfrm>
        </p:grpSpPr>
        <p:sp>
          <p:nvSpPr>
            <p:cNvPr id="10" name="Freeform 10"/>
            <p:cNvSpPr/>
            <p:nvPr/>
          </p:nvSpPr>
          <p:spPr>
            <a:xfrm>
              <a:off x="0" y="0"/>
              <a:ext cx="810063" cy="204504"/>
            </a:xfrm>
            <a:custGeom>
              <a:avLst/>
              <a:gdLst/>
              <a:ahLst/>
              <a:cxnLst/>
              <a:rect l="l" t="t" r="r" b="b"/>
              <a:pathLst>
                <a:path w="810063" h="204504">
                  <a:moveTo>
                    <a:pt x="102252" y="0"/>
                  </a:moveTo>
                  <a:lnTo>
                    <a:pt x="707811" y="0"/>
                  </a:lnTo>
                  <a:cubicBezTo>
                    <a:pt x="764283" y="0"/>
                    <a:pt x="810063" y="45780"/>
                    <a:pt x="810063" y="102252"/>
                  </a:cubicBezTo>
                  <a:lnTo>
                    <a:pt x="810063" y="102252"/>
                  </a:lnTo>
                  <a:cubicBezTo>
                    <a:pt x="810063" y="129371"/>
                    <a:pt x="799290" y="155379"/>
                    <a:pt x="780114" y="174555"/>
                  </a:cubicBezTo>
                  <a:cubicBezTo>
                    <a:pt x="760938" y="193731"/>
                    <a:pt x="734930" y="204504"/>
                    <a:pt x="707811" y="204504"/>
                  </a:cubicBezTo>
                  <a:lnTo>
                    <a:pt x="102252" y="204504"/>
                  </a:lnTo>
                  <a:cubicBezTo>
                    <a:pt x="75133" y="204504"/>
                    <a:pt x="49125" y="193731"/>
                    <a:pt x="29949" y="174555"/>
                  </a:cubicBezTo>
                  <a:cubicBezTo>
                    <a:pt x="10773" y="155379"/>
                    <a:pt x="0" y="129371"/>
                    <a:pt x="0" y="102252"/>
                  </a:cubicBezTo>
                  <a:lnTo>
                    <a:pt x="0" y="102252"/>
                  </a:lnTo>
                  <a:cubicBezTo>
                    <a:pt x="0" y="75133"/>
                    <a:pt x="10773" y="49125"/>
                    <a:pt x="29949" y="29949"/>
                  </a:cubicBezTo>
                  <a:cubicBezTo>
                    <a:pt x="49125" y="10773"/>
                    <a:pt x="75133" y="0"/>
                    <a:pt x="102252" y="0"/>
                  </a:cubicBezTo>
                  <a:close/>
                </a:path>
              </a:pathLst>
            </a:custGeom>
            <a:solidFill>
              <a:srgbClr val="FFFFFF"/>
            </a:solidFill>
          </p:spPr>
        </p:sp>
        <p:sp>
          <p:nvSpPr>
            <p:cNvPr id="11" name="TextBox 11"/>
            <p:cNvSpPr txBox="1"/>
            <p:nvPr/>
          </p:nvSpPr>
          <p:spPr>
            <a:xfrm>
              <a:off x="0" y="-38100"/>
              <a:ext cx="810063" cy="242604"/>
            </a:xfrm>
            <a:prstGeom prst="rect">
              <a:avLst/>
            </a:prstGeom>
          </p:spPr>
          <p:txBody>
            <a:bodyPr lIns="50800" tIns="50800" rIns="50800" bIns="50800" rtlCol="0" anchor="ctr"/>
            <a:lstStyle/>
            <a:p>
              <a:pPr algn="ctr">
                <a:lnSpc>
                  <a:spcPts val="2591"/>
                </a:lnSpc>
              </a:pPr>
              <a:endParaRPr/>
            </a:p>
          </p:txBody>
        </p:sp>
      </p:grpSp>
      <p:grpSp>
        <p:nvGrpSpPr>
          <p:cNvPr id="12" name="Group 12"/>
          <p:cNvGrpSpPr/>
          <p:nvPr/>
        </p:nvGrpSpPr>
        <p:grpSpPr>
          <a:xfrm rot="5400000">
            <a:off x="15100104" y="3188832"/>
            <a:ext cx="3075708" cy="776477"/>
            <a:chOff x="0" y="0"/>
            <a:chExt cx="810063" cy="204504"/>
          </a:xfrm>
        </p:grpSpPr>
        <p:sp>
          <p:nvSpPr>
            <p:cNvPr id="13" name="Freeform 13"/>
            <p:cNvSpPr/>
            <p:nvPr/>
          </p:nvSpPr>
          <p:spPr>
            <a:xfrm>
              <a:off x="0" y="0"/>
              <a:ext cx="810063" cy="204504"/>
            </a:xfrm>
            <a:custGeom>
              <a:avLst/>
              <a:gdLst/>
              <a:ahLst/>
              <a:cxnLst/>
              <a:rect l="l" t="t" r="r" b="b"/>
              <a:pathLst>
                <a:path w="810063" h="204504">
                  <a:moveTo>
                    <a:pt x="102252" y="0"/>
                  </a:moveTo>
                  <a:lnTo>
                    <a:pt x="707811" y="0"/>
                  </a:lnTo>
                  <a:cubicBezTo>
                    <a:pt x="764283" y="0"/>
                    <a:pt x="810063" y="45780"/>
                    <a:pt x="810063" y="102252"/>
                  </a:cubicBezTo>
                  <a:lnTo>
                    <a:pt x="810063" y="102252"/>
                  </a:lnTo>
                  <a:cubicBezTo>
                    <a:pt x="810063" y="129371"/>
                    <a:pt x="799290" y="155379"/>
                    <a:pt x="780114" y="174555"/>
                  </a:cubicBezTo>
                  <a:cubicBezTo>
                    <a:pt x="760938" y="193731"/>
                    <a:pt x="734930" y="204504"/>
                    <a:pt x="707811" y="204504"/>
                  </a:cubicBezTo>
                  <a:lnTo>
                    <a:pt x="102252" y="204504"/>
                  </a:lnTo>
                  <a:cubicBezTo>
                    <a:pt x="75133" y="204504"/>
                    <a:pt x="49125" y="193731"/>
                    <a:pt x="29949" y="174555"/>
                  </a:cubicBezTo>
                  <a:cubicBezTo>
                    <a:pt x="10773" y="155379"/>
                    <a:pt x="0" y="129371"/>
                    <a:pt x="0" y="102252"/>
                  </a:cubicBezTo>
                  <a:lnTo>
                    <a:pt x="0" y="102252"/>
                  </a:lnTo>
                  <a:cubicBezTo>
                    <a:pt x="0" y="75133"/>
                    <a:pt x="10773" y="49125"/>
                    <a:pt x="29949" y="29949"/>
                  </a:cubicBezTo>
                  <a:cubicBezTo>
                    <a:pt x="49125" y="10773"/>
                    <a:pt x="75133" y="0"/>
                    <a:pt x="102252" y="0"/>
                  </a:cubicBezTo>
                  <a:close/>
                </a:path>
              </a:pathLst>
            </a:custGeom>
            <a:solidFill>
              <a:srgbClr val="FFFFFF"/>
            </a:solidFill>
          </p:spPr>
        </p:sp>
        <p:sp>
          <p:nvSpPr>
            <p:cNvPr id="14" name="TextBox 14"/>
            <p:cNvSpPr txBox="1"/>
            <p:nvPr/>
          </p:nvSpPr>
          <p:spPr>
            <a:xfrm>
              <a:off x="0" y="-38100"/>
              <a:ext cx="810063" cy="242604"/>
            </a:xfrm>
            <a:prstGeom prst="rect">
              <a:avLst/>
            </a:prstGeom>
          </p:spPr>
          <p:txBody>
            <a:bodyPr lIns="50800" tIns="50800" rIns="50800" bIns="50800" rtlCol="0" anchor="ctr"/>
            <a:lstStyle/>
            <a:p>
              <a:pPr algn="ctr">
                <a:lnSpc>
                  <a:spcPts val="2591"/>
                </a:lnSpc>
              </a:pPr>
              <a:endParaRPr/>
            </a:p>
          </p:txBody>
        </p:sp>
      </p:grpSp>
      <p:sp>
        <p:nvSpPr>
          <p:cNvPr id="15" name="TextBox 15"/>
          <p:cNvSpPr txBox="1"/>
          <p:nvPr/>
        </p:nvSpPr>
        <p:spPr>
          <a:xfrm>
            <a:off x="4441856" y="729745"/>
            <a:ext cx="1662550" cy="314925"/>
          </a:xfrm>
          <a:prstGeom prst="rect">
            <a:avLst/>
          </a:prstGeom>
        </p:spPr>
        <p:txBody>
          <a:bodyPr lIns="0" tIns="0" rIns="0" bIns="0" rtlCol="0" anchor="t">
            <a:spAutoFit/>
          </a:bodyPr>
          <a:lstStyle/>
          <a:p>
            <a:pPr marL="0" lvl="0" indent="0" algn="ctr">
              <a:lnSpc>
                <a:spcPts val="2591"/>
              </a:lnSpc>
              <a:spcBef>
                <a:spcPct val="0"/>
              </a:spcBef>
            </a:pPr>
            <a:r>
              <a:rPr lang="en-US" sz="1851" spc="3">
                <a:solidFill>
                  <a:srgbClr val="101B40"/>
                </a:solidFill>
                <a:latin typeface="Montserrat"/>
                <a:ea typeface="Montserrat"/>
                <a:cs typeface="Montserrat"/>
                <a:sym typeface="Montserrat"/>
              </a:rPr>
              <a:t>HOME</a:t>
            </a:r>
          </a:p>
        </p:txBody>
      </p:sp>
      <p:sp>
        <p:nvSpPr>
          <p:cNvPr id="16" name="TextBox 16"/>
          <p:cNvSpPr txBox="1"/>
          <p:nvPr/>
        </p:nvSpPr>
        <p:spPr>
          <a:xfrm>
            <a:off x="6829803" y="731958"/>
            <a:ext cx="1907082" cy="314925"/>
          </a:xfrm>
          <a:prstGeom prst="rect">
            <a:avLst/>
          </a:prstGeom>
        </p:spPr>
        <p:txBody>
          <a:bodyPr lIns="0" tIns="0" rIns="0" bIns="0" rtlCol="0" anchor="t">
            <a:spAutoFit/>
          </a:bodyPr>
          <a:lstStyle/>
          <a:p>
            <a:pPr marL="0" lvl="0" indent="0" algn="ctr">
              <a:lnSpc>
                <a:spcPts val="2591"/>
              </a:lnSpc>
              <a:spcBef>
                <a:spcPct val="0"/>
              </a:spcBef>
            </a:pPr>
            <a:r>
              <a:rPr lang="en-US" sz="1851" spc="3">
                <a:solidFill>
                  <a:srgbClr val="101B40"/>
                </a:solidFill>
                <a:latin typeface="Montserrat"/>
                <a:ea typeface="Montserrat"/>
                <a:cs typeface="Montserrat"/>
                <a:sym typeface="Montserrat"/>
              </a:rPr>
              <a:t>ABOUT</a:t>
            </a:r>
          </a:p>
        </p:txBody>
      </p:sp>
      <p:sp>
        <p:nvSpPr>
          <p:cNvPr id="17" name="TextBox 17"/>
          <p:cNvSpPr txBox="1"/>
          <p:nvPr/>
        </p:nvSpPr>
        <p:spPr>
          <a:xfrm>
            <a:off x="9499106" y="731958"/>
            <a:ext cx="1589190" cy="314925"/>
          </a:xfrm>
          <a:prstGeom prst="rect">
            <a:avLst/>
          </a:prstGeom>
        </p:spPr>
        <p:txBody>
          <a:bodyPr lIns="0" tIns="0" rIns="0" bIns="0" rtlCol="0" anchor="t">
            <a:spAutoFit/>
          </a:bodyPr>
          <a:lstStyle/>
          <a:p>
            <a:pPr marL="0" lvl="0" indent="0" algn="ctr">
              <a:lnSpc>
                <a:spcPts val="2591"/>
              </a:lnSpc>
              <a:spcBef>
                <a:spcPct val="0"/>
              </a:spcBef>
            </a:pPr>
            <a:r>
              <a:rPr lang="en-US" sz="1851" spc="3">
                <a:solidFill>
                  <a:srgbClr val="101B40"/>
                </a:solidFill>
                <a:latin typeface="Montserrat"/>
                <a:ea typeface="Montserrat"/>
                <a:cs typeface="Montserrat"/>
                <a:sym typeface="Montserrat"/>
              </a:rPr>
              <a:t>CONTENT</a:t>
            </a:r>
          </a:p>
        </p:txBody>
      </p:sp>
      <p:sp>
        <p:nvSpPr>
          <p:cNvPr id="18" name="TextBox 18"/>
          <p:cNvSpPr txBox="1"/>
          <p:nvPr/>
        </p:nvSpPr>
        <p:spPr>
          <a:xfrm>
            <a:off x="11594836" y="729745"/>
            <a:ext cx="2224975" cy="314925"/>
          </a:xfrm>
          <a:prstGeom prst="rect">
            <a:avLst/>
          </a:prstGeom>
        </p:spPr>
        <p:txBody>
          <a:bodyPr lIns="0" tIns="0" rIns="0" bIns="0" rtlCol="0" anchor="t">
            <a:spAutoFit/>
          </a:bodyPr>
          <a:lstStyle/>
          <a:p>
            <a:pPr marL="0" lvl="0" indent="0" algn="ctr">
              <a:lnSpc>
                <a:spcPts val="2591"/>
              </a:lnSpc>
              <a:spcBef>
                <a:spcPct val="0"/>
              </a:spcBef>
            </a:pPr>
            <a:r>
              <a:rPr lang="en-US" sz="1851" b="1" spc="3">
                <a:solidFill>
                  <a:srgbClr val="F4F4F4"/>
                </a:solidFill>
                <a:latin typeface="Montserrat Bold"/>
                <a:ea typeface="Montserrat Bold"/>
                <a:cs typeface="Montserrat Bold"/>
                <a:sym typeface="Montserrat Bold"/>
              </a:rPr>
              <a:t>OTHERS</a:t>
            </a:r>
          </a:p>
        </p:txBody>
      </p:sp>
      <p:sp>
        <p:nvSpPr>
          <p:cNvPr id="19" name="TextBox 19"/>
          <p:cNvSpPr txBox="1"/>
          <p:nvPr/>
        </p:nvSpPr>
        <p:spPr>
          <a:xfrm>
            <a:off x="804572" y="627964"/>
            <a:ext cx="1888114" cy="562057"/>
          </a:xfrm>
          <a:prstGeom prst="rect">
            <a:avLst/>
          </a:prstGeom>
        </p:spPr>
        <p:txBody>
          <a:bodyPr lIns="0" tIns="0" rIns="0" bIns="0" rtlCol="0" anchor="t">
            <a:spAutoFit/>
          </a:bodyPr>
          <a:lstStyle/>
          <a:p>
            <a:pPr marL="0" lvl="0" indent="0" algn="l">
              <a:lnSpc>
                <a:spcPts val="2235"/>
              </a:lnSpc>
            </a:pPr>
            <a:r>
              <a:rPr lang="en-US" sz="2051" b="1" spc="4">
                <a:solidFill>
                  <a:srgbClr val="101B40"/>
                </a:solidFill>
                <a:latin typeface="Montserrat Bold"/>
                <a:ea typeface="Montserrat Bold"/>
                <a:cs typeface="Montserrat Bold"/>
                <a:sym typeface="Montserrat Bold"/>
              </a:rPr>
              <a:t>THYNK </a:t>
            </a:r>
            <a:r>
              <a:rPr lang="en-US" sz="2051" spc="4">
                <a:solidFill>
                  <a:srgbClr val="101B40"/>
                </a:solidFill>
                <a:latin typeface="Montserrat"/>
                <a:ea typeface="Montserrat"/>
                <a:cs typeface="Montserrat"/>
                <a:sym typeface="Montserrat"/>
              </a:rPr>
              <a:t>UNLIMITED.</a:t>
            </a:r>
          </a:p>
        </p:txBody>
      </p:sp>
      <p:sp>
        <p:nvSpPr>
          <p:cNvPr id="20" name="TextBox 20"/>
          <p:cNvSpPr txBox="1"/>
          <p:nvPr/>
        </p:nvSpPr>
        <p:spPr>
          <a:xfrm>
            <a:off x="8496029" y="8540152"/>
            <a:ext cx="1274721" cy="422976"/>
          </a:xfrm>
          <a:prstGeom prst="rect">
            <a:avLst/>
          </a:prstGeom>
        </p:spPr>
        <p:txBody>
          <a:bodyPr lIns="0" tIns="0" rIns="0" bIns="0" rtlCol="0" anchor="t">
            <a:spAutoFit/>
          </a:bodyPr>
          <a:lstStyle/>
          <a:p>
            <a:pPr algn="ctr">
              <a:lnSpc>
                <a:spcPts val="3461"/>
              </a:lnSpc>
            </a:pPr>
            <a:r>
              <a:rPr lang="en-US" sz="2472">
                <a:solidFill>
                  <a:srgbClr val="FFFFFF"/>
                </a:solidFill>
                <a:latin typeface="Montserrat"/>
                <a:ea typeface="Montserrat"/>
                <a:cs typeface="Montserrat"/>
                <a:sym typeface="Montserrat"/>
              </a:rPr>
              <a:t>-</a:t>
            </a:r>
          </a:p>
        </p:txBody>
      </p:sp>
      <p:sp>
        <p:nvSpPr>
          <p:cNvPr id="21" name="AutoShape 21"/>
          <p:cNvSpPr/>
          <p:nvPr/>
        </p:nvSpPr>
        <p:spPr>
          <a:xfrm>
            <a:off x="2858286" y="2561283"/>
            <a:ext cx="6492240" cy="0"/>
          </a:xfrm>
          <a:prstGeom prst="line">
            <a:avLst/>
          </a:prstGeom>
          <a:ln w="38100" cap="flat">
            <a:solidFill>
              <a:srgbClr val="C96D6C"/>
            </a:solidFill>
            <a:prstDash val="solid"/>
            <a:headEnd type="none" w="sm" len="sm"/>
            <a:tailEnd type="none" w="sm" len="sm"/>
          </a:ln>
        </p:spPr>
      </p:sp>
      <p:grpSp>
        <p:nvGrpSpPr>
          <p:cNvPr id="22" name="Group 22"/>
          <p:cNvGrpSpPr/>
          <p:nvPr/>
        </p:nvGrpSpPr>
        <p:grpSpPr>
          <a:xfrm rot="-5400000">
            <a:off x="8378034" y="1901755"/>
            <a:ext cx="1632020" cy="1632020"/>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6C3BA"/>
            </a:solidFill>
          </p:spPr>
        </p:sp>
        <p:sp>
          <p:nvSpPr>
            <p:cNvPr id="24" name="TextBox 24"/>
            <p:cNvSpPr txBox="1"/>
            <p:nvPr/>
          </p:nvSpPr>
          <p:spPr>
            <a:xfrm>
              <a:off x="76200" y="38100"/>
              <a:ext cx="660400" cy="698500"/>
            </a:xfrm>
            <a:prstGeom prst="rect">
              <a:avLst/>
            </a:prstGeom>
          </p:spPr>
          <p:txBody>
            <a:bodyPr lIns="50800" tIns="50800" rIns="50800" bIns="50800" rtlCol="0" anchor="ctr"/>
            <a:lstStyle/>
            <a:p>
              <a:pPr algn="ctr">
                <a:lnSpc>
                  <a:spcPts val="2591"/>
                </a:lnSpc>
              </a:pPr>
              <a:endParaRPr/>
            </a:p>
          </p:txBody>
        </p:sp>
      </p:grpSp>
      <p:sp>
        <p:nvSpPr>
          <p:cNvPr id="25" name="AutoShape 25"/>
          <p:cNvSpPr/>
          <p:nvPr/>
        </p:nvSpPr>
        <p:spPr>
          <a:xfrm>
            <a:off x="2244646" y="5162550"/>
            <a:ext cx="6492240" cy="0"/>
          </a:xfrm>
          <a:prstGeom prst="line">
            <a:avLst/>
          </a:prstGeom>
          <a:ln w="38100" cap="flat">
            <a:solidFill>
              <a:srgbClr val="C96D6C"/>
            </a:solidFill>
            <a:prstDash val="solid"/>
            <a:headEnd type="none" w="sm" len="sm"/>
            <a:tailEnd type="none" w="sm" len="sm"/>
          </a:ln>
        </p:spPr>
      </p:sp>
      <p:sp>
        <p:nvSpPr>
          <p:cNvPr id="26" name="AutoShape 26"/>
          <p:cNvSpPr/>
          <p:nvPr/>
        </p:nvSpPr>
        <p:spPr>
          <a:xfrm>
            <a:off x="3830778" y="8063769"/>
            <a:ext cx="6492240" cy="0"/>
          </a:xfrm>
          <a:prstGeom prst="line">
            <a:avLst/>
          </a:prstGeom>
          <a:ln w="38100" cap="flat">
            <a:solidFill>
              <a:srgbClr val="C96D6C"/>
            </a:solidFill>
            <a:prstDash val="solid"/>
            <a:headEnd type="none" w="sm" len="sm"/>
            <a:tailEnd type="none" w="sm" len="sm"/>
          </a:ln>
        </p:spPr>
      </p:sp>
      <p:grpSp>
        <p:nvGrpSpPr>
          <p:cNvPr id="27" name="Group 27"/>
          <p:cNvGrpSpPr>
            <a:grpSpLocks noChangeAspect="1"/>
          </p:cNvGrpSpPr>
          <p:nvPr/>
        </p:nvGrpSpPr>
        <p:grpSpPr>
          <a:xfrm>
            <a:off x="-355665" y="2226024"/>
            <a:ext cx="6647906" cy="6647906"/>
            <a:chOff x="0" y="0"/>
            <a:chExt cx="6350000" cy="6350000"/>
          </a:xfrm>
        </p:grpSpPr>
        <p:sp>
          <p:nvSpPr>
            <p:cNvPr id="28" name="Freeform 28"/>
            <p:cNvSpPr/>
            <p:nvPr/>
          </p:nvSpPr>
          <p:spPr>
            <a:xfrm>
              <a:off x="-14231" y="-32"/>
              <a:ext cx="6378462" cy="6350064"/>
            </a:xfrm>
            <a:custGeom>
              <a:avLst/>
              <a:gdLst/>
              <a:ahLst/>
              <a:cxnLst/>
              <a:rect l="l" t="t" r="r" b="b"/>
              <a:pathLst>
                <a:path w="6378462" h="6350064">
                  <a:moveTo>
                    <a:pt x="3189231" y="32"/>
                  </a:moveTo>
                  <a:lnTo>
                    <a:pt x="3189231" y="32"/>
                  </a:lnTo>
                  <a:cubicBezTo>
                    <a:pt x="2051530" y="-5056"/>
                    <a:pt x="998068" y="598980"/>
                    <a:pt x="427743" y="1583419"/>
                  </a:cubicBezTo>
                  <a:cubicBezTo>
                    <a:pt x="-142581" y="2567857"/>
                    <a:pt x="-142581" y="3782207"/>
                    <a:pt x="427743" y="4766645"/>
                  </a:cubicBezTo>
                  <a:cubicBezTo>
                    <a:pt x="998068" y="5751084"/>
                    <a:pt x="2051530" y="6355120"/>
                    <a:pt x="3189231" y="6350032"/>
                  </a:cubicBezTo>
                  <a:cubicBezTo>
                    <a:pt x="4326932" y="6355120"/>
                    <a:pt x="5380395" y="5751084"/>
                    <a:pt x="5950719" y="4766645"/>
                  </a:cubicBezTo>
                  <a:cubicBezTo>
                    <a:pt x="6521043" y="3782207"/>
                    <a:pt x="6521043" y="2567857"/>
                    <a:pt x="5950719" y="1583419"/>
                  </a:cubicBezTo>
                  <a:cubicBezTo>
                    <a:pt x="5380395" y="598980"/>
                    <a:pt x="4326932" y="-5056"/>
                    <a:pt x="3189231" y="32"/>
                  </a:cubicBezTo>
                  <a:close/>
                </a:path>
              </a:pathLst>
            </a:custGeom>
            <a:solidFill>
              <a:srgbClr val="F1F1F1"/>
            </a:solidFill>
          </p:spPr>
        </p:sp>
        <p:sp>
          <p:nvSpPr>
            <p:cNvPr id="29" name="Freeform 29"/>
            <p:cNvSpPr/>
            <p:nvPr/>
          </p:nvSpPr>
          <p:spPr>
            <a:xfrm>
              <a:off x="519009" y="530833"/>
              <a:ext cx="5311983" cy="5288333"/>
            </a:xfrm>
            <a:custGeom>
              <a:avLst/>
              <a:gdLst/>
              <a:ahLst/>
              <a:cxnLst/>
              <a:rect l="l" t="t" r="r" b="b"/>
              <a:pathLst>
                <a:path w="5311983" h="5288333">
                  <a:moveTo>
                    <a:pt x="2655991" y="27"/>
                  </a:moveTo>
                  <a:cubicBezTo>
                    <a:pt x="1708514" y="-4210"/>
                    <a:pt x="831190" y="498831"/>
                    <a:pt x="356224" y="1318672"/>
                  </a:cubicBezTo>
                  <a:cubicBezTo>
                    <a:pt x="-118742" y="2138512"/>
                    <a:pt x="-118742" y="3149822"/>
                    <a:pt x="356224" y="3969662"/>
                  </a:cubicBezTo>
                  <a:cubicBezTo>
                    <a:pt x="831190" y="4789503"/>
                    <a:pt x="1708514" y="5292544"/>
                    <a:pt x="2655991" y="5288307"/>
                  </a:cubicBezTo>
                  <a:cubicBezTo>
                    <a:pt x="3603468" y="5292544"/>
                    <a:pt x="4480792" y="4789503"/>
                    <a:pt x="4955758" y="3969662"/>
                  </a:cubicBezTo>
                  <a:cubicBezTo>
                    <a:pt x="5430724" y="3149822"/>
                    <a:pt x="5430724" y="2138512"/>
                    <a:pt x="4955758" y="1318672"/>
                  </a:cubicBezTo>
                  <a:cubicBezTo>
                    <a:pt x="4480792" y="498831"/>
                    <a:pt x="3603468" y="-4210"/>
                    <a:pt x="2655991" y="27"/>
                  </a:cubicBezTo>
                  <a:close/>
                </a:path>
              </a:pathLst>
            </a:custGeom>
            <a:blipFill>
              <a:blip r:embed="rId4"/>
              <a:stretch>
                <a:fillRect l="-31847" t="-12461" r="-32852" b="-11616"/>
              </a:stretch>
            </a:blipFill>
          </p:spPr>
        </p:sp>
      </p:grpSp>
      <p:grpSp>
        <p:nvGrpSpPr>
          <p:cNvPr id="30" name="Group 30"/>
          <p:cNvGrpSpPr/>
          <p:nvPr/>
        </p:nvGrpSpPr>
        <p:grpSpPr>
          <a:xfrm rot="-5400000">
            <a:off x="7825766" y="4435611"/>
            <a:ext cx="1699431" cy="1699431"/>
            <a:chOff x="0" y="0"/>
            <a:chExt cx="812800" cy="812800"/>
          </a:xfrm>
        </p:grpSpPr>
        <p:sp>
          <p:nvSpPr>
            <p:cNvPr id="31" name="Freeform 3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4B4B4"/>
            </a:solidFill>
          </p:spPr>
        </p:sp>
        <p:sp>
          <p:nvSpPr>
            <p:cNvPr id="32" name="TextBox 32"/>
            <p:cNvSpPr txBox="1"/>
            <p:nvPr/>
          </p:nvSpPr>
          <p:spPr>
            <a:xfrm>
              <a:off x="76200" y="38100"/>
              <a:ext cx="660400" cy="698500"/>
            </a:xfrm>
            <a:prstGeom prst="rect">
              <a:avLst/>
            </a:prstGeom>
          </p:spPr>
          <p:txBody>
            <a:bodyPr lIns="50800" tIns="50800" rIns="50800" bIns="50800" rtlCol="0" anchor="ctr"/>
            <a:lstStyle/>
            <a:p>
              <a:pPr algn="ctr">
                <a:lnSpc>
                  <a:spcPts val="2591"/>
                </a:lnSpc>
              </a:pPr>
              <a:endParaRPr/>
            </a:p>
          </p:txBody>
        </p:sp>
      </p:grpSp>
      <p:grpSp>
        <p:nvGrpSpPr>
          <p:cNvPr id="33" name="Group 33"/>
          <p:cNvGrpSpPr/>
          <p:nvPr/>
        </p:nvGrpSpPr>
        <p:grpSpPr>
          <a:xfrm rot="-5400000">
            <a:off x="8771044" y="7344717"/>
            <a:ext cx="1702878" cy="1702878"/>
            <a:chOff x="0" y="0"/>
            <a:chExt cx="812800" cy="812800"/>
          </a:xfrm>
        </p:grpSpPr>
        <p:sp>
          <p:nvSpPr>
            <p:cNvPr id="34" name="Freeform 3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1FF72"/>
            </a:solidFill>
          </p:spPr>
        </p:sp>
        <p:sp>
          <p:nvSpPr>
            <p:cNvPr id="35" name="TextBox 35"/>
            <p:cNvSpPr txBox="1"/>
            <p:nvPr/>
          </p:nvSpPr>
          <p:spPr>
            <a:xfrm>
              <a:off x="76200" y="38100"/>
              <a:ext cx="660400" cy="698500"/>
            </a:xfrm>
            <a:prstGeom prst="rect">
              <a:avLst/>
            </a:prstGeom>
          </p:spPr>
          <p:txBody>
            <a:bodyPr lIns="50800" tIns="50800" rIns="50800" bIns="50800" rtlCol="0" anchor="ctr"/>
            <a:lstStyle/>
            <a:p>
              <a:pPr algn="ctr">
                <a:lnSpc>
                  <a:spcPts val="2591"/>
                </a:lnSpc>
              </a:pPr>
              <a:endParaRPr/>
            </a:p>
          </p:txBody>
        </p:sp>
      </p:grpSp>
      <p:sp>
        <p:nvSpPr>
          <p:cNvPr id="36" name="TextBox 36"/>
          <p:cNvSpPr txBox="1"/>
          <p:nvPr/>
        </p:nvSpPr>
        <p:spPr>
          <a:xfrm>
            <a:off x="10323018" y="1599676"/>
            <a:ext cx="7672376" cy="3347852"/>
          </a:xfrm>
          <a:prstGeom prst="rect">
            <a:avLst/>
          </a:prstGeom>
        </p:spPr>
        <p:txBody>
          <a:bodyPr lIns="0" tIns="0" rIns="0" bIns="0" rtlCol="0" anchor="t">
            <a:spAutoFit/>
          </a:bodyPr>
          <a:lstStyle/>
          <a:p>
            <a:pPr marL="689755" lvl="1" indent="-344878" algn="l">
              <a:lnSpc>
                <a:spcPts val="4472"/>
              </a:lnSpc>
              <a:buFont typeface="Arial"/>
              <a:buChar char="•"/>
            </a:pPr>
            <a:r>
              <a:rPr lang="en-US" sz="3194">
                <a:solidFill>
                  <a:srgbClr val="000000"/>
                </a:solidFill>
                <a:latin typeface="Noto Sans"/>
                <a:ea typeface="Noto Sans"/>
                <a:cs typeface="Noto Sans"/>
                <a:sym typeface="Noto Sans"/>
              </a:rPr>
              <a:t> Có tiềm năng cải thiện cuộc sống và mang lại những lợi ích rõ rệt </a:t>
            </a:r>
          </a:p>
          <a:p>
            <a:pPr algn="ctr">
              <a:lnSpc>
                <a:spcPts val="4472"/>
              </a:lnSpc>
            </a:pPr>
            <a:r>
              <a:rPr lang="en-US" sz="3194">
                <a:solidFill>
                  <a:srgbClr val="000000"/>
                </a:solidFill>
                <a:latin typeface="Noto Sans"/>
                <a:ea typeface="Noto Sans"/>
                <a:cs typeface="Noto Sans"/>
                <a:sym typeface="Noto Sans"/>
              </a:rPr>
              <a:t>It has the potential to improve lives and bring tangible benefits.</a:t>
            </a:r>
          </a:p>
          <a:p>
            <a:pPr algn="ctr">
              <a:lnSpc>
                <a:spcPts val="4472"/>
              </a:lnSpc>
            </a:pPr>
            <a:endParaRPr lang="en-US" sz="3194">
              <a:solidFill>
                <a:srgbClr val="000000"/>
              </a:solidFill>
              <a:latin typeface="Noto Sans"/>
              <a:ea typeface="Noto Sans"/>
              <a:cs typeface="Noto Sans"/>
              <a:sym typeface="Noto Sans"/>
            </a:endParaRPr>
          </a:p>
          <a:p>
            <a:pPr algn="ctr">
              <a:lnSpc>
                <a:spcPts val="4472"/>
              </a:lnSpc>
            </a:pPr>
            <a:endParaRPr lang="en-US" sz="3194">
              <a:solidFill>
                <a:srgbClr val="000000"/>
              </a:solidFill>
              <a:latin typeface="Noto Sans"/>
              <a:ea typeface="Noto Sans"/>
              <a:cs typeface="Noto Sans"/>
              <a:sym typeface="Noto Sans"/>
            </a:endParaRPr>
          </a:p>
        </p:txBody>
      </p:sp>
      <p:sp>
        <p:nvSpPr>
          <p:cNvPr id="37" name="TextBox 37"/>
          <p:cNvSpPr txBox="1"/>
          <p:nvPr/>
        </p:nvSpPr>
        <p:spPr>
          <a:xfrm>
            <a:off x="9661268" y="4387075"/>
            <a:ext cx="8422004" cy="4731783"/>
          </a:xfrm>
          <a:prstGeom prst="rect">
            <a:avLst/>
          </a:prstGeom>
        </p:spPr>
        <p:txBody>
          <a:bodyPr lIns="0" tIns="0" rIns="0" bIns="0" rtlCol="0" anchor="t">
            <a:spAutoFit/>
          </a:bodyPr>
          <a:lstStyle/>
          <a:p>
            <a:pPr marL="687495" lvl="1" indent="-343747" algn="ctr">
              <a:lnSpc>
                <a:spcPts val="4458"/>
              </a:lnSpc>
              <a:buFont typeface="Arial"/>
              <a:buChar char="•"/>
            </a:pPr>
            <a:r>
              <a:rPr lang="en-US" sz="3184" dirty="0" err="1">
                <a:solidFill>
                  <a:srgbClr val="000000"/>
                </a:solidFill>
                <a:latin typeface="Noto Sans"/>
                <a:ea typeface="Noto Sans"/>
                <a:cs typeface="Noto Sans"/>
                <a:sym typeface="Noto Sans"/>
              </a:rPr>
              <a:t>Nhiều</a:t>
            </a:r>
            <a:r>
              <a:rPr lang="en-US" sz="3184" dirty="0">
                <a:solidFill>
                  <a:srgbClr val="000000"/>
                </a:solidFill>
                <a:latin typeface="Noto Sans"/>
                <a:ea typeface="Noto Sans"/>
                <a:cs typeface="Noto Sans"/>
                <a:sym typeface="Noto Sans"/>
              </a:rPr>
              <a:t> </a:t>
            </a:r>
            <a:r>
              <a:rPr lang="en-US" sz="3184" dirty="0" err="1">
                <a:solidFill>
                  <a:srgbClr val="000000"/>
                </a:solidFill>
                <a:latin typeface="Noto Sans"/>
                <a:ea typeface="Noto Sans"/>
                <a:cs typeface="Noto Sans"/>
                <a:sym typeface="Noto Sans"/>
              </a:rPr>
              <a:t>lĩnh</a:t>
            </a:r>
            <a:r>
              <a:rPr lang="en-US" sz="3184" dirty="0">
                <a:solidFill>
                  <a:srgbClr val="000000"/>
                </a:solidFill>
                <a:latin typeface="Noto Sans"/>
                <a:ea typeface="Noto Sans"/>
                <a:cs typeface="Noto Sans"/>
                <a:sym typeface="Noto Sans"/>
              </a:rPr>
              <a:t> </a:t>
            </a:r>
            <a:r>
              <a:rPr lang="en-US" sz="3184" dirty="0" err="1">
                <a:solidFill>
                  <a:srgbClr val="000000"/>
                </a:solidFill>
                <a:latin typeface="Noto Sans"/>
                <a:ea typeface="Noto Sans"/>
                <a:cs typeface="Noto Sans"/>
                <a:sym typeface="Noto Sans"/>
              </a:rPr>
              <a:t>vực</a:t>
            </a:r>
            <a:r>
              <a:rPr lang="en-US" sz="3184" dirty="0">
                <a:solidFill>
                  <a:srgbClr val="000000"/>
                </a:solidFill>
                <a:latin typeface="Noto Sans"/>
                <a:ea typeface="Noto Sans"/>
                <a:cs typeface="Noto Sans"/>
                <a:sym typeface="Noto Sans"/>
              </a:rPr>
              <a:t> </a:t>
            </a:r>
            <a:r>
              <a:rPr lang="en-US" sz="3184" dirty="0" err="1">
                <a:solidFill>
                  <a:srgbClr val="000000"/>
                </a:solidFill>
                <a:latin typeface="Noto Sans"/>
                <a:ea typeface="Noto Sans"/>
                <a:cs typeface="Noto Sans"/>
                <a:sym typeface="Noto Sans"/>
              </a:rPr>
              <a:t>của</a:t>
            </a:r>
            <a:r>
              <a:rPr lang="en-US" sz="3184" dirty="0">
                <a:solidFill>
                  <a:srgbClr val="000000"/>
                </a:solidFill>
                <a:latin typeface="Noto Sans"/>
                <a:ea typeface="Noto Sans"/>
                <a:cs typeface="Noto Sans"/>
                <a:sym typeface="Noto Sans"/>
              </a:rPr>
              <a:t> </a:t>
            </a:r>
            <a:r>
              <a:rPr lang="en-US" sz="3184" dirty="0" err="1">
                <a:solidFill>
                  <a:srgbClr val="000000"/>
                </a:solidFill>
                <a:latin typeface="Noto Sans"/>
                <a:ea typeface="Noto Sans"/>
                <a:cs typeface="Noto Sans"/>
                <a:sym typeface="Noto Sans"/>
              </a:rPr>
              <a:t>đời</a:t>
            </a:r>
            <a:r>
              <a:rPr lang="en-US" sz="3184" dirty="0">
                <a:solidFill>
                  <a:srgbClr val="000000"/>
                </a:solidFill>
                <a:latin typeface="Noto Sans"/>
                <a:ea typeface="Noto Sans"/>
                <a:cs typeface="Noto Sans"/>
                <a:sym typeface="Noto Sans"/>
              </a:rPr>
              <a:t> </a:t>
            </a:r>
            <a:r>
              <a:rPr lang="en-US" sz="3184" dirty="0" err="1">
                <a:solidFill>
                  <a:srgbClr val="000000"/>
                </a:solidFill>
                <a:latin typeface="Noto Sans"/>
                <a:ea typeface="Noto Sans"/>
                <a:cs typeface="Noto Sans"/>
                <a:sym typeface="Noto Sans"/>
              </a:rPr>
              <a:t>sống</a:t>
            </a:r>
            <a:r>
              <a:rPr lang="en-US" sz="3184" dirty="0">
                <a:solidFill>
                  <a:srgbClr val="000000"/>
                </a:solidFill>
                <a:latin typeface="Noto Sans"/>
                <a:ea typeface="Noto Sans"/>
                <a:cs typeface="Noto Sans"/>
                <a:sym typeface="Noto Sans"/>
              </a:rPr>
              <a:t> </a:t>
            </a:r>
            <a:r>
              <a:rPr lang="en-US" sz="3184" dirty="0" err="1">
                <a:solidFill>
                  <a:srgbClr val="000000"/>
                </a:solidFill>
                <a:latin typeface="Noto Sans"/>
                <a:ea typeface="Noto Sans"/>
                <a:cs typeface="Noto Sans"/>
                <a:sym typeface="Noto Sans"/>
              </a:rPr>
              <a:t>và</a:t>
            </a:r>
            <a:r>
              <a:rPr lang="en-US" sz="3184" dirty="0">
                <a:solidFill>
                  <a:srgbClr val="000000"/>
                </a:solidFill>
                <a:latin typeface="Noto Sans"/>
                <a:ea typeface="Noto Sans"/>
                <a:cs typeface="Noto Sans"/>
                <a:sym typeface="Noto Sans"/>
              </a:rPr>
              <a:t> khoa </a:t>
            </a:r>
            <a:r>
              <a:rPr lang="en-US" sz="3184" dirty="0" err="1">
                <a:solidFill>
                  <a:srgbClr val="000000"/>
                </a:solidFill>
                <a:latin typeface="Noto Sans"/>
                <a:ea typeface="Noto Sans"/>
                <a:cs typeface="Noto Sans"/>
                <a:sym typeface="Noto Sans"/>
              </a:rPr>
              <a:t>học</a:t>
            </a:r>
            <a:r>
              <a:rPr lang="en-US" sz="3184" dirty="0">
                <a:solidFill>
                  <a:srgbClr val="000000"/>
                </a:solidFill>
                <a:latin typeface="Noto Sans"/>
                <a:ea typeface="Noto Sans"/>
                <a:cs typeface="Noto Sans"/>
                <a:sym typeface="Noto Sans"/>
              </a:rPr>
              <a:t> </a:t>
            </a:r>
            <a:r>
              <a:rPr lang="en-US" sz="3184" dirty="0" err="1">
                <a:solidFill>
                  <a:srgbClr val="000000"/>
                </a:solidFill>
                <a:latin typeface="Noto Sans"/>
                <a:ea typeface="Noto Sans"/>
                <a:cs typeface="Noto Sans"/>
                <a:sym typeface="Noto Sans"/>
              </a:rPr>
              <a:t>công</a:t>
            </a:r>
            <a:r>
              <a:rPr lang="en-US" sz="3184" dirty="0">
                <a:solidFill>
                  <a:srgbClr val="000000"/>
                </a:solidFill>
                <a:latin typeface="Noto Sans"/>
                <a:ea typeface="Noto Sans"/>
                <a:cs typeface="Noto Sans"/>
                <a:sym typeface="Noto Sans"/>
              </a:rPr>
              <a:t> </a:t>
            </a:r>
            <a:r>
              <a:rPr lang="en-US" sz="3184" dirty="0" err="1">
                <a:solidFill>
                  <a:srgbClr val="000000"/>
                </a:solidFill>
                <a:latin typeface="Noto Sans"/>
                <a:ea typeface="Noto Sans"/>
                <a:cs typeface="Noto Sans"/>
                <a:sym typeface="Noto Sans"/>
              </a:rPr>
              <a:t>nghệ</a:t>
            </a:r>
            <a:r>
              <a:rPr lang="en-US" sz="3184" dirty="0">
                <a:solidFill>
                  <a:srgbClr val="000000"/>
                </a:solidFill>
                <a:latin typeface="Noto Sans"/>
                <a:ea typeface="Noto Sans"/>
                <a:cs typeface="Noto Sans"/>
                <a:sym typeface="Noto Sans"/>
              </a:rPr>
              <a:t> </a:t>
            </a:r>
            <a:r>
              <a:rPr lang="en-US" sz="3184" dirty="0" err="1">
                <a:solidFill>
                  <a:srgbClr val="000000"/>
                </a:solidFill>
                <a:latin typeface="Noto Sans"/>
                <a:ea typeface="Noto Sans"/>
                <a:cs typeface="Noto Sans"/>
                <a:sym typeface="Noto Sans"/>
              </a:rPr>
              <a:t>đã</a:t>
            </a:r>
            <a:r>
              <a:rPr lang="en-US" sz="3184" dirty="0">
                <a:solidFill>
                  <a:srgbClr val="000000"/>
                </a:solidFill>
                <a:latin typeface="Noto Sans"/>
                <a:ea typeface="Noto Sans"/>
                <a:cs typeface="Noto Sans"/>
                <a:sym typeface="Noto Sans"/>
              </a:rPr>
              <a:t> </a:t>
            </a:r>
            <a:r>
              <a:rPr lang="en-US" sz="3184" dirty="0" err="1">
                <a:solidFill>
                  <a:srgbClr val="000000"/>
                </a:solidFill>
                <a:latin typeface="Noto Sans"/>
                <a:ea typeface="Noto Sans"/>
                <a:cs typeface="Noto Sans"/>
                <a:sym typeface="Noto Sans"/>
              </a:rPr>
              <a:t>phát</a:t>
            </a:r>
            <a:r>
              <a:rPr lang="en-US" sz="3184" dirty="0">
                <a:solidFill>
                  <a:srgbClr val="000000"/>
                </a:solidFill>
                <a:latin typeface="Noto Sans"/>
                <a:ea typeface="Noto Sans"/>
                <a:cs typeface="Noto Sans"/>
                <a:sym typeface="Noto Sans"/>
              </a:rPr>
              <a:t> </a:t>
            </a:r>
            <a:r>
              <a:rPr lang="en-US" sz="3184" dirty="0" err="1">
                <a:solidFill>
                  <a:srgbClr val="000000"/>
                </a:solidFill>
                <a:latin typeface="Noto Sans"/>
                <a:ea typeface="Noto Sans"/>
                <a:cs typeface="Noto Sans"/>
                <a:sym typeface="Noto Sans"/>
              </a:rPr>
              <a:t>triển</a:t>
            </a:r>
            <a:r>
              <a:rPr lang="en-US" sz="3184" dirty="0">
                <a:solidFill>
                  <a:srgbClr val="000000"/>
                </a:solidFill>
                <a:latin typeface="Noto Sans"/>
                <a:ea typeface="Noto Sans"/>
                <a:cs typeface="Noto Sans"/>
                <a:sym typeface="Noto Sans"/>
              </a:rPr>
              <a:t> </a:t>
            </a:r>
            <a:r>
              <a:rPr lang="en-US" sz="3184" dirty="0" err="1">
                <a:solidFill>
                  <a:srgbClr val="000000"/>
                </a:solidFill>
                <a:latin typeface="Noto Sans"/>
                <a:ea typeface="Noto Sans"/>
                <a:cs typeface="Noto Sans"/>
                <a:sym typeface="Noto Sans"/>
              </a:rPr>
              <a:t>mạnh</a:t>
            </a:r>
            <a:r>
              <a:rPr lang="en-US" sz="3184" dirty="0">
                <a:solidFill>
                  <a:srgbClr val="000000"/>
                </a:solidFill>
                <a:latin typeface="Noto Sans"/>
                <a:ea typeface="Noto Sans"/>
                <a:cs typeface="Noto Sans"/>
                <a:sym typeface="Noto Sans"/>
              </a:rPr>
              <a:t> </a:t>
            </a:r>
            <a:r>
              <a:rPr lang="en-US" sz="3184" dirty="0" err="1">
                <a:solidFill>
                  <a:srgbClr val="000000"/>
                </a:solidFill>
                <a:latin typeface="Noto Sans"/>
                <a:ea typeface="Noto Sans"/>
                <a:cs typeface="Noto Sans"/>
                <a:sym typeface="Noto Sans"/>
              </a:rPr>
              <a:t>mẽ</a:t>
            </a:r>
            <a:r>
              <a:rPr lang="en-US" sz="3184" dirty="0">
                <a:solidFill>
                  <a:srgbClr val="000000"/>
                </a:solidFill>
                <a:latin typeface="Noto Sans"/>
                <a:ea typeface="Noto Sans"/>
                <a:cs typeface="Noto Sans"/>
                <a:sym typeface="Noto Sans"/>
              </a:rPr>
              <a:t> </a:t>
            </a:r>
          </a:p>
          <a:p>
            <a:pPr algn="ctr">
              <a:lnSpc>
                <a:spcPts val="4458"/>
              </a:lnSpc>
            </a:pPr>
            <a:r>
              <a:rPr lang="en-US" sz="3184" dirty="0">
                <a:solidFill>
                  <a:srgbClr val="000000"/>
                </a:solidFill>
                <a:latin typeface="Noto Sans"/>
                <a:ea typeface="Noto Sans"/>
                <a:cs typeface="Noto Sans"/>
                <a:sym typeface="Noto Sans"/>
              </a:rPr>
              <a:t>    </a:t>
            </a:r>
            <a:r>
              <a:rPr lang="en-US" sz="3184" i="1" dirty="0">
                <a:solidFill>
                  <a:srgbClr val="000000"/>
                </a:solidFill>
                <a:latin typeface="Noto Sans Italics"/>
                <a:ea typeface="Noto Sans Italics"/>
                <a:cs typeface="Noto Sans Italics"/>
                <a:sym typeface="Noto Sans Italics"/>
              </a:rPr>
              <a:t>  Many areas of life and science and         technology have developed rapidly.</a:t>
            </a:r>
          </a:p>
          <a:p>
            <a:pPr algn="l">
              <a:lnSpc>
                <a:spcPts val="4738"/>
              </a:lnSpc>
            </a:pPr>
            <a:endParaRPr lang="en-US" sz="3184" i="1" dirty="0">
              <a:solidFill>
                <a:srgbClr val="000000"/>
              </a:solidFill>
              <a:latin typeface="Noto Sans Italics"/>
              <a:ea typeface="Noto Sans Italics"/>
              <a:cs typeface="Noto Sans Italics"/>
              <a:sym typeface="Noto Sans Italics"/>
            </a:endParaRPr>
          </a:p>
          <a:p>
            <a:pPr algn="l">
              <a:lnSpc>
                <a:spcPts val="4738"/>
              </a:lnSpc>
            </a:pPr>
            <a:endParaRPr lang="en-US" sz="3184" i="1" dirty="0">
              <a:solidFill>
                <a:srgbClr val="000000"/>
              </a:solidFill>
              <a:latin typeface="Noto Sans Italics"/>
              <a:ea typeface="Noto Sans Italics"/>
              <a:cs typeface="Noto Sans Italics"/>
              <a:sym typeface="Noto Sans Italics"/>
            </a:endParaRPr>
          </a:p>
          <a:p>
            <a:pPr algn="l">
              <a:lnSpc>
                <a:spcPts val="2078"/>
              </a:lnSpc>
            </a:pPr>
            <a:endParaRPr lang="en-US" sz="3184" i="1" dirty="0">
              <a:solidFill>
                <a:srgbClr val="000000"/>
              </a:solidFill>
              <a:latin typeface="Noto Sans Italics"/>
              <a:ea typeface="Noto Sans Italics"/>
              <a:cs typeface="Noto Sans Italics"/>
              <a:sym typeface="Noto Sans Italics"/>
            </a:endParaRPr>
          </a:p>
          <a:p>
            <a:pPr algn="l">
              <a:lnSpc>
                <a:spcPts val="2078"/>
              </a:lnSpc>
            </a:pPr>
            <a:endParaRPr lang="en-US" sz="3184" i="1" dirty="0">
              <a:solidFill>
                <a:srgbClr val="000000"/>
              </a:solidFill>
              <a:latin typeface="Noto Sans Italics"/>
              <a:ea typeface="Noto Sans Italics"/>
              <a:cs typeface="Noto Sans Italics"/>
              <a:sym typeface="Noto Sans Italics"/>
            </a:endParaRPr>
          </a:p>
          <a:p>
            <a:pPr algn="l">
              <a:lnSpc>
                <a:spcPts val="2078"/>
              </a:lnSpc>
            </a:pPr>
            <a:endParaRPr lang="en-US" sz="3184" i="1" dirty="0">
              <a:solidFill>
                <a:srgbClr val="000000"/>
              </a:solidFill>
              <a:latin typeface="Noto Sans Italics"/>
              <a:ea typeface="Noto Sans Italics"/>
              <a:cs typeface="Noto Sans Italics"/>
              <a:sym typeface="Noto Sans Italics"/>
            </a:endParaRPr>
          </a:p>
          <a:p>
            <a:pPr algn="l">
              <a:lnSpc>
                <a:spcPts val="2078"/>
              </a:lnSpc>
            </a:pPr>
            <a:endParaRPr lang="en-US" sz="3184" i="1" dirty="0">
              <a:solidFill>
                <a:srgbClr val="000000"/>
              </a:solidFill>
              <a:latin typeface="Noto Sans Italics"/>
              <a:ea typeface="Noto Sans Italics"/>
              <a:cs typeface="Noto Sans Italics"/>
              <a:sym typeface="Noto Sans Italics"/>
            </a:endParaRPr>
          </a:p>
          <a:p>
            <a:pPr algn="l">
              <a:lnSpc>
                <a:spcPts val="2078"/>
              </a:lnSpc>
            </a:pPr>
            <a:endParaRPr lang="en-US" sz="3184" i="1" dirty="0">
              <a:solidFill>
                <a:srgbClr val="000000"/>
              </a:solidFill>
              <a:latin typeface="Noto Sans Italics"/>
              <a:ea typeface="Noto Sans Italics"/>
              <a:cs typeface="Noto Sans Italics"/>
              <a:sym typeface="Noto Sans Italics"/>
            </a:endParaRPr>
          </a:p>
        </p:txBody>
      </p:sp>
      <p:sp>
        <p:nvSpPr>
          <p:cNvPr id="38" name="TextBox 38"/>
          <p:cNvSpPr txBox="1"/>
          <p:nvPr/>
        </p:nvSpPr>
        <p:spPr>
          <a:xfrm>
            <a:off x="10293701" y="7454169"/>
            <a:ext cx="8291553" cy="2859405"/>
          </a:xfrm>
          <a:prstGeom prst="rect">
            <a:avLst/>
          </a:prstGeom>
        </p:spPr>
        <p:txBody>
          <a:bodyPr lIns="0" tIns="0" rIns="0" bIns="0" rtlCol="0" anchor="t">
            <a:spAutoFit/>
          </a:bodyPr>
          <a:lstStyle/>
          <a:p>
            <a:pPr marL="690881" lvl="1" indent="-345440" algn="l">
              <a:lnSpc>
                <a:spcPts val="4480"/>
              </a:lnSpc>
              <a:buFont typeface="Arial"/>
              <a:buChar char="•"/>
            </a:pPr>
            <a:r>
              <a:rPr lang="en-US" sz="3200">
                <a:solidFill>
                  <a:srgbClr val="000000"/>
                </a:solidFill>
                <a:latin typeface="Noto Sans"/>
                <a:ea typeface="Noto Sans"/>
                <a:cs typeface="Noto Sans"/>
                <a:sym typeface="Noto Sans"/>
              </a:rPr>
              <a:t>Là một phần không thể thiếu của </a:t>
            </a:r>
          </a:p>
          <a:p>
            <a:pPr algn="ctr">
              <a:lnSpc>
                <a:spcPts val="4480"/>
              </a:lnSpc>
            </a:pPr>
            <a:r>
              <a:rPr lang="en-US" sz="3200">
                <a:solidFill>
                  <a:srgbClr val="000000"/>
                </a:solidFill>
                <a:latin typeface="Noto Sans"/>
                <a:ea typeface="Noto Sans"/>
                <a:cs typeface="Noto Sans"/>
                <a:sym typeface="Noto Sans"/>
              </a:rPr>
              <a:t>cuộc sống hiện đại </a:t>
            </a:r>
          </a:p>
          <a:p>
            <a:pPr algn="ctr">
              <a:lnSpc>
                <a:spcPts val="4480"/>
              </a:lnSpc>
            </a:pPr>
            <a:r>
              <a:rPr lang="en-US" sz="3200" i="1">
                <a:solidFill>
                  <a:srgbClr val="000000"/>
                </a:solidFill>
                <a:latin typeface="Noto Sans Italics"/>
                <a:ea typeface="Noto Sans Italics"/>
                <a:cs typeface="Noto Sans Italics"/>
                <a:sym typeface="Noto Sans Italics"/>
              </a:rPr>
              <a:t>It is an indispensable part of modern life.</a:t>
            </a:r>
          </a:p>
          <a:p>
            <a:pPr algn="l">
              <a:lnSpc>
                <a:spcPts val="4759"/>
              </a:lnSpc>
            </a:pPr>
            <a:endParaRPr lang="en-US" sz="3200" i="1">
              <a:solidFill>
                <a:srgbClr val="000000"/>
              </a:solidFill>
              <a:latin typeface="Noto Sans Italics"/>
              <a:ea typeface="Noto Sans Italics"/>
              <a:cs typeface="Noto Sans Italics"/>
              <a:sym typeface="Noto Sans Italics"/>
            </a:endParaRPr>
          </a:p>
          <a:p>
            <a:pPr algn="l">
              <a:lnSpc>
                <a:spcPts val="4759"/>
              </a:lnSpc>
            </a:pPr>
            <a:endParaRPr lang="en-US" sz="3200" i="1">
              <a:solidFill>
                <a:srgbClr val="000000"/>
              </a:solidFill>
              <a:latin typeface="Noto Sans Italics"/>
              <a:ea typeface="Noto Sans Italics"/>
              <a:cs typeface="Noto Sans Italics"/>
              <a:sym typeface="Noto Sans Italics"/>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496800" y="1406941"/>
            <a:ext cx="7208727" cy="6516689"/>
            <a:chOff x="0" y="0"/>
            <a:chExt cx="6350000" cy="5740400"/>
          </a:xfrm>
        </p:grpSpPr>
        <p:sp>
          <p:nvSpPr>
            <p:cNvPr id="3" name="Freeform 3"/>
            <p:cNvSpPr/>
            <p:nvPr/>
          </p:nvSpPr>
          <p:spPr>
            <a:xfrm>
              <a:off x="0" y="0"/>
              <a:ext cx="6351270" cy="5741670"/>
            </a:xfrm>
            <a:custGeom>
              <a:avLst/>
              <a:gdLst/>
              <a:ahLst/>
              <a:cxnLst/>
              <a:rect l="l" t="t" r="r" b="b"/>
              <a:pathLst>
                <a:path w="6351270" h="5741670">
                  <a:moveTo>
                    <a:pt x="0" y="542290"/>
                  </a:moveTo>
                  <a:lnTo>
                    <a:pt x="0" y="2392680"/>
                  </a:lnTo>
                  <a:cubicBezTo>
                    <a:pt x="0" y="2691130"/>
                    <a:pt x="242570" y="2933700"/>
                    <a:pt x="542290" y="2933700"/>
                  </a:cubicBezTo>
                  <a:lnTo>
                    <a:pt x="1148080" y="2933700"/>
                  </a:lnTo>
                  <a:cubicBezTo>
                    <a:pt x="1447800" y="2933700"/>
                    <a:pt x="1690370" y="3176270"/>
                    <a:pt x="1690370" y="3475990"/>
                  </a:cubicBezTo>
                  <a:lnTo>
                    <a:pt x="1690370" y="5199380"/>
                  </a:lnTo>
                  <a:cubicBezTo>
                    <a:pt x="1690370" y="5499100"/>
                    <a:pt x="1932940" y="5741670"/>
                    <a:pt x="2232660" y="5741670"/>
                  </a:cubicBezTo>
                  <a:lnTo>
                    <a:pt x="3599180" y="5741670"/>
                  </a:lnTo>
                  <a:cubicBezTo>
                    <a:pt x="3735070" y="5741670"/>
                    <a:pt x="3867150" y="5689600"/>
                    <a:pt x="3967480" y="5598160"/>
                  </a:cubicBezTo>
                  <a:lnTo>
                    <a:pt x="6177280" y="3553460"/>
                  </a:lnTo>
                  <a:cubicBezTo>
                    <a:pt x="6287770" y="3450590"/>
                    <a:pt x="6351270" y="3307080"/>
                    <a:pt x="6351270" y="3155950"/>
                  </a:cubicBezTo>
                  <a:lnTo>
                    <a:pt x="6351270" y="542290"/>
                  </a:lnTo>
                  <a:cubicBezTo>
                    <a:pt x="6350000" y="242570"/>
                    <a:pt x="6107430" y="0"/>
                    <a:pt x="5807710" y="0"/>
                  </a:cubicBezTo>
                  <a:lnTo>
                    <a:pt x="542290" y="0"/>
                  </a:lnTo>
                  <a:cubicBezTo>
                    <a:pt x="242570" y="0"/>
                    <a:pt x="0" y="242570"/>
                    <a:pt x="0" y="542290"/>
                  </a:cubicBezTo>
                  <a:close/>
                </a:path>
              </a:pathLst>
            </a:custGeom>
            <a:blipFill>
              <a:blip r:embed="rId2"/>
              <a:stretch>
                <a:fillRect t="-22114" r="-65383"/>
              </a:stretch>
            </a:blipFill>
          </p:spPr>
        </p:sp>
      </p:grpSp>
      <p:grpSp>
        <p:nvGrpSpPr>
          <p:cNvPr id="7" name="Group 7"/>
          <p:cNvGrpSpPr/>
          <p:nvPr/>
        </p:nvGrpSpPr>
        <p:grpSpPr>
          <a:xfrm>
            <a:off x="-404923" y="-148528"/>
            <a:ext cx="19097845" cy="1177228"/>
            <a:chOff x="0" y="0"/>
            <a:chExt cx="5029885" cy="310052"/>
          </a:xfrm>
        </p:grpSpPr>
        <p:sp>
          <p:nvSpPr>
            <p:cNvPr id="8" name="Freeform 8"/>
            <p:cNvSpPr/>
            <p:nvPr/>
          </p:nvSpPr>
          <p:spPr>
            <a:xfrm>
              <a:off x="0" y="0"/>
              <a:ext cx="5029885" cy="310052"/>
            </a:xfrm>
            <a:custGeom>
              <a:avLst/>
              <a:gdLst/>
              <a:ahLst/>
              <a:cxnLst/>
              <a:rect l="l" t="t" r="r" b="b"/>
              <a:pathLst>
                <a:path w="5029885" h="310052">
                  <a:moveTo>
                    <a:pt x="0" y="0"/>
                  </a:moveTo>
                  <a:lnTo>
                    <a:pt x="5029885" y="0"/>
                  </a:lnTo>
                  <a:lnTo>
                    <a:pt x="5029885" y="310052"/>
                  </a:lnTo>
                  <a:lnTo>
                    <a:pt x="0" y="310052"/>
                  </a:lnTo>
                  <a:close/>
                </a:path>
              </a:pathLst>
            </a:custGeom>
            <a:solidFill>
              <a:srgbClr val="1B1B1B"/>
            </a:solidFill>
            <a:ln cap="sq">
              <a:noFill/>
              <a:prstDash val="solid"/>
              <a:miter/>
            </a:ln>
          </p:spPr>
        </p:sp>
        <p:sp>
          <p:nvSpPr>
            <p:cNvPr id="9" name="TextBox 9"/>
            <p:cNvSpPr txBox="1"/>
            <p:nvPr/>
          </p:nvSpPr>
          <p:spPr>
            <a:xfrm>
              <a:off x="0" y="-38100"/>
              <a:ext cx="5029885" cy="348152"/>
            </a:xfrm>
            <a:prstGeom prst="rect">
              <a:avLst/>
            </a:prstGeom>
          </p:spPr>
          <p:txBody>
            <a:bodyPr lIns="50800" tIns="50800" rIns="50800" bIns="50800" rtlCol="0" anchor="ctr"/>
            <a:lstStyle/>
            <a:p>
              <a:pPr algn="ctr">
                <a:lnSpc>
                  <a:spcPts val="2659"/>
                </a:lnSpc>
                <a:spcBef>
                  <a:spcPct val="0"/>
                </a:spcBef>
              </a:pPr>
              <a:endParaRPr/>
            </a:p>
          </p:txBody>
        </p:sp>
      </p:grpSp>
      <p:sp>
        <p:nvSpPr>
          <p:cNvPr id="10" name="Freeform 10"/>
          <p:cNvSpPr/>
          <p:nvPr/>
        </p:nvSpPr>
        <p:spPr>
          <a:xfrm>
            <a:off x="16997203" y="425242"/>
            <a:ext cx="262097" cy="174622"/>
          </a:xfrm>
          <a:custGeom>
            <a:avLst/>
            <a:gdLst/>
            <a:ahLst/>
            <a:cxnLst/>
            <a:rect l="l" t="t" r="r" b="b"/>
            <a:pathLst>
              <a:path w="262097" h="174622">
                <a:moveTo>
                  <a:pt x="0" y="0"/>
                </a:moveTo>
                <a:lnTo>
                  <a:pt x="262097" y="0"/>
                </a:lnTo>
                <a:lnTo>
                  <a:pt x="262097" y="174622"/>
                </a:lnTo>
                <a:lnTo>
                  <a:pt x="0" y="17462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1" name="Freeform 11"/>
          <p:cNvSpPr/>
          <p:nvPr/>
        </p:nvSpPr>
        <p:spPr>
          <a:xfrm>
            <a:off x="1028700" y="407682"/>
            <a:ext cx="209742" cy="209742"/>
          </a:xfrm>
          <a:custGeom>
            <a:avLst/>
            <a:gdLst/>
            <a:ahLst/>
            <a:cxnLst/>
            <a:rect l="l" t="t" r="r" b="b"/>
            <a:pathLst>
              <a:path w="209742" h="209742">
                <a:moveTo>
                  <a:pt x="0" y="0"/>
                </a:moveTo>
                <a:lnTo>
                  <a:pt x="209742" y="0"/>
                </a:lnTo>
                <a:lnTo>
                  <a:pt x="209742" y="209742"/>
                </a:lnTo>
                <a:lnTo>
                  <a:pt x="0" y="20974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6" name="TextBox 16"/>
          <p:cNvSpPr txBox="1"/>
          <p:nvPr/>
        </p:nvSpPr>
        <p:spPr>
          <a:xfrm>
            <a:off x="457200" y="658549"/>
            <a:ext cx="12534900" cy="7320466"/>
          </a:xfrm>
          <a:prstGeom prst="rect">
            <a:avLst/>
          </a:prstGeom>
        </p:spPr>
        <p:txBody>
          <a:bodyPr wrap="square" lIns="0" tIns="0" rIns="0" bIns="0" rtlCol="0" anchor="t">
            <a:spAutoFit/>
          </a:bodyPr>
          <a:lstStyle/>
          <a:p>
            <a:pPr>
              <a:lnSpc>
                <a:spcPts val="14764"/>
              </a:lnSpc>
              <a:spcBef>
                <a:spcPct val="0"/>
              </a:spcBef>
            </a:pPr>
            <a:r>
              <a:rPr lang="en-US" sz="9600" b="1" spc="6" dirty="0">
                <a:solidFill>
                  <a:srgbClr val="000000"/>
                </a:solidFill>
                <a:latin typeface="Montserrat Bold"/>
                <a:ea typeface="Montserrat Bold"/>
                <a:cs typeface="Montserrat Bold"/>
                <a:sym typeface="Montserrat Bold"/>
              </a:rPr>
              <a:t>2. Artificial intelligence and a few warnings.</a:t>
            </a:r>
          </a:p>
          <a:p>
            <a:pPr algn="l">
              <a:lnSpc>
                <a:spcPts val="14764"/>
              </a:lnSpc>
              <a:spcBef>
                <a:spcPct val="0"/>
              </a:spcBef>
            </a:pPr>
            <a:endParaRPr lang="en-US" sz="6000" b="1" spc="-717" dirty="0">
              <a:solidFill>
                <a:srgbClr val="1B1B1B"/>
              </a:solidFill>
              <a:latin typeface="Telegraf Medium"/>
              <a:ea typeface="Telegraf Medium"/>
              <a:cs typeface="Telegraf Medium"/>
              <a:sym typeface="Telegraf Medium"/>
            </a:endParaRPr>
          </a:p>
        </p:txBody>
      </p:sp>
      <p:sp>
        <p:nvSpPr>
          <p:cNvPr id="17" name="TextBox 17"/>
          <p:cNvSpPr txBox="1"/>
          <p:nvPr/>
        </p:nvSpPr>
        <p:spPr>
          <a:xfrm>
            <a:off x="1387797" y="371815"/>
            <a:ext cx="1618180" cy="259715"/>
          </a:xfrm>
          <a:prstGeom prst="rect">
            <a:avLst/>
          </a:prstGeom>
        </p:spPr>
        <p:txBody>
          <a:bodyPr lIns="0" tIns="0" rIns="0" bIns="0" rtlCol="0" anchor="t">
            <a:spAutoFit/>
          </a:bodyPr>
          <a:lstStyle/>
          <a:p>
            <a:pPr algn="l">
              <a:lnSpc>
                <a:spcPts val="1960"/>
              </a:lnSpc>
              <a:spcBef>
                <a:spcPct val="0"/>
              </a:spcBef>
            </a:pPr>
            <a:r>
              <a:rPr lang="en-US" sz="1400" b="1" spc="-42">
                <a:solidFill>
                  <a:srgbClr val="FFFFFF"/>
                </a:solidFill>
                <a:latin typeface="Helvetica World Bold"/>
                <a:ea typeface="Helvetica World Bold"/>
                <a:cs typeface="Helvetica World Bold"/>
                <a:sym typeface="Helvetica World Bold"/>
              </a:rPr>
              <a:t>SALFORD &amp; CO.</a:t>
            </a:r>
          </a:p>
        </p:txBody>
      </p:sp>
      <p:sp>
        <p:nvSpPr>
          <p:cNvPr id="18" name="TextBox 17">
            <a:extLst>
              <a:ext uri="{FF2B5EF4-FFF2-40B4-BE49-F238E27FC236}">
                <a16:creationId xmlns:a16="http://schemas.microsoft.com/office/drawing/2014/main" id="{7AB18F69-674E-45C5-9DC8-2357FA65F5B5}"/>
              </a:ext>
            </a:extLst>
          </p:cNvPr>
          <p:cNvSpPr txBox="1"/>
          <p:nvPr/>
        </p:nvSpPr>
        <p:spPr>
          <a:xfrm>
            <a:off x="457200" y="6627781"/>
            <a:ext cx="10058400" cy="738664"/>
          </a:xfrm>
          <a:prstGeom prst="rect">
            <a:avLst/>
          </a:prstGeom>
          <a:noFill/>
        </p:spPr>
        <p:txBody>
          <a:bodyPr wrap="square" rtlCol="0">
            <a:spAutoFit/>
          </a:bodyPr>
          <a:lstStyle/>
          <a:p>
            <a:r>
              <a:rPr lang="en-US" sz="4200" spc="-273" dirty="0" err="1">
                <a:solidFill>
                  <a:srgbClr val="A6A6A6"/>
                </a:solidFill>
                <a:latin typeface="Telegraf"/>
              </a:rPr>
              <a:t>Trí</a:t>
            </a:r>
            <a:r>
              <a:rPr lang="en-US" sz="4200" spc="-273" dirty="0">
                <a:solidFill>
                  <a:srgbClr val="A6A6A6"/>
                </a:solidFill>
                <a:latin typeface="Telegraf"/>
              </a:rPr>
              <a:t> </a:t>
            </a:r>
            <a:r>
              <a:rPr lang="en-US" sz="4200" spc="-273" dirty="0" err="1">
                <a:solidFill>
                  <a:srgbClr val="A6A6A6"/>
                </a:solidFill>
                <a:latin typeface="Telegraf"/>
              </a:rPr>
              <a:t>tuệ</a:t>
            </a:r>
            <a:r>
              <a:rPr lang="en-US" sz="4200" spc="-273" dirty="0">
                <a:solidFill>
                  <a:srgbClr val="A6A6A6"/>
                </a:solidFill>
                <a:latin typeface="Telegraf"/>
              </a:rPr>
              <a:t> </a:t>
            </a:r>
            <a:r>
              <a:rPr lang="en-US" sz="4200" spc="-273" dirty="0" err="1">
                <a:solidFill>
                  <a:srgbClr val="A6A6A6"/>
                </a:solidFill>
                <a:latin typeface="Telegraf"/>
              </a:rPr>
              <a:t>nhân</a:t>
            </a:r>
            <a:r>
              <a:rPr lang="en-US" sz="4200" spc="-273" dirty="0">
                <a:solidFill>
                  <a:srgbClr val="A6A6A6"/>
                </a:solidFill>
                <a:latin typeface="Telegraf"/>
              </a:rPr>
              <a:t> </a:t>
            </a:r>
            <a:r>
              <a:rPr lang="en-US" sz="4200" spc="-273" dirty="0" err="1">
                <a:solidFill>
                  <a:srgbClr val="A6A6A6"/>
                </a:solidFill>
                <a:latin typeface="Telegraf"/>
              </a:rPr>
              <a:t>tạo</a:t>
            </a:r>
            <a:r>
              <a:rPr lang="en-US" sz="4200" spc="-273" dirty="0">
                <a:solidFill>
                  <a:srgbClr val="A6A6A6"/>
                </a:solidFill>
                <a:latin typeface="Telegraf"/>
              </a:rPr>
              <a:t> </a:t>
            </a:r>
            <a:r>
              <a:rPr lang="en-US" sz="4200" spc="-273" dirty="0" err="1">
                <a:solidFill>
                  <a:srgbClr val="A6A6A6"/>
                </a:solidFill>
                <a:latin typeface="Telegraf"/>
              </a:rPr>
              <a:t>và</a:t>
            </a:r>
            <a:r>
              <a:rPr lang="en-US" sz="4200" spc="-273" dirty="0">
                <a:solidFill>
                  <a:srgbClr val="A6A6A6"/>
                </a:solidFill>
                <a:latin typeface="Telegraf"/>
              </a:rPr>
              <a:t> </a:t>
            </a:r>
            <a:r>
              <a:rPr lang="en-US" sz="4200" spc="-273" dirty="0" err="1">
                <a:solidFill>
                  <a:srgbClr val="A6A6A6"/>
                </a:solidFill>
                <a:latin typeface="Telegraf"/>
              </a:rPr>
              <a:t>một</a:t>
            </a:r>
            <a:r>
              <a:rPr lang="en-US" sz="4200" spc="-273" dirty="0">
                <a:solidFill>
                  <a:srgbClr val="A6A6A6"/>
                </a:solidFill>
                <a:latin typeface="Telegraf"/>
              </a:rPr>
              <a:t> </a:t>
            </a:r>
            <a:r>
              <a:rPr lang="en-US" sz="4200" spc="-273" dirty="0" err="1">
                <a:solidFill>
                  <a:srgbClr val="A6A6A6"/>
                </a:solidFill>
                <a:latin typeface="Telegraf"/>
              </a:rPr>
              <a:t>vài</a:t>
            </a:r>
            <a:r>
              <a:rPr lang="en-US" sz="4200" spc="-273" dirty="0">
                <a:solidFill>
                  <a:srgbClr val="A6A6A6"/>
                </a:solidFill>
                <a:latin typeface="Telegraf"/>
              </a:rPr>
              <a:t> </a:t>
            </a:r>
            <a:r>
              <a:rPr lang="en-US" sz="4200" spc="-273" dirty="0" err="1">
                <a:solidFill>
                  <a:srgbClr val="A6A6A6"/>
                </a:solidFill>
                <a:latin typeface="Telegraf"/>
              </a:rPr>
              <a:t>cảnh</a:t>
            </a:r>
            <a:r>
              <a:rPr lang="en-US" sz="4200" spc="-273" dirty="0">
                <a:solidFill>
                  <a:srgbClr val="A6A6A6"/>
                </a:solidFill>
                <a:latin typeface="Telegraf"/>
              </a:rPr>
              <a:t> </a:t>
            </a:r>
            <a:r>
              <a:rPr lang="en-US" sz="4200" spc="-273" dirty="0" err="1">
                <a:solidFill>
                  <a:srgbClr val="A6A6A6"/>
                </a:solidFill>
                <a:latin typeface="Telegraf"/>
              </a:rPr>
              <a:t>báo</a:t>
            </a:r>
            <a:r>
              <a:rPr lang="en-US" sz="4200" spc="-273" dirty="0">
                <a:solidFill>
                  <a:srgbClr val="A6A6A6"/>
                </a:solidFill>
                <a:latin typeface="Telegraf"/>
              </a:rPr>
              <a:t>.</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04923" y="-148528"/>
            <a:ext cx="19097845" cy="1177228"/>
            <a:chOff x="0" y="0"/>
            <a:chExt cx="5029885" cy="310052"/>
          </a:xfrm>
        </p:grpSpPr>
        <p:sp>
          <p:nvSpPr>
            <p:cNvPr id="3" name="Freeform 3"/>
            <p:cNvSpPr/>
            <p:nvPr/>
          </p:nvSpPr>
          <p:spPr>
            <a:xfrm>
              <a:off x="0" y="0"/>
              <a:ext cx="5029885" cy="310052"/>
            </a:xfrm>
            <a:custGeom>
              <a:avLst/>
              <a:gdLst/>
              <a:ahLst/>
              <a:cxnLst/>
              <a:rect l="l" t="t" r="r" b="b"/>
              <a:pathLst>
                <a:path w="5029885" h="310052">
                  <a:moveTo>
                    <a:pt x="0" y="0"/>
                  </a:moveTo>
                  <a:lnTo>
                    <a:pt x="5029885" y="0"/>
                  </a:lnTo>
                  <a:lnTo>
                    <a:pt x="5029885" y="310052"/>
                  </a:lnTo>
                  <a:lnTo>
                    <a:pt x="0" y="310052"/>
                  </a:lnTo>
                  <a:close/>
                </a:path>
              </a:pathLst>
            </a:custGeom>
            <a:solidFill>
              <a:srgbClr val="1B1B1B"/>
            </a:solidFill>
            <a:ln cap="sq">
              <a:noFill/>
              <a:prstDash val="solid"/>
              <a:miter/>
            </a:ln>
          </p:spPr>
        </p:sp>
        <p:sp>
          <p:nvSpPr>
            <p:cNvPr id="4" name="TextBox 4"/>
            <p:cNvSpPr txBox="1"/>
            <p:nvPr/>
          </p:nvSpPr>
          <p:spPr>
            <a:xfrm>
              <a:off x="0" y="-38100"/>
              <a:ext cx="5029885" cy="348152"/>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6997203" y="425242"/>
            <a:ext cx="262097" cy="174622"/>
          </a:xfrm>
          <a:custGeom>
            <a:avLst/>
            <a:gdLst/>
            <a:ahLst/>
            <a:cxnLst/>
            <a:rect l="l" t="t" r="r" b="b"/>
            <a:pathLst>
              <a:path w="262097" h="174622">
                <a:moveTo>
                  <a:pt x="0" y="0"/>
                </a:moveTo>
                <a:lnTo>
                  <a:pt x="262097" y="0"/>
                </a:lnTo>
                <a:lnTo>
                  <a:pt x="262097" y="174622"/>
                </a:lnTo>
                <a:lnTo>
                  <a:pt x="0" y="17462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Freeform 6"/>
          <p:cNvSpPr/>
          <p:nvPr/>
        </p:nvSpPr>
        <p:spPr>
          <a:xfrm>
            <a:off x="1028700" y="407682"/>
            <a:ext cx="209742" cy="209742"/>
          </a:xfrm>
          <a:custGeom>
            <a:avLst/>
            <a:gdLst/>
            <a:ahLst/>
            <a:cxnLst/>
            <a:rect l="l" t="t" r="r" b="b"/>
            <a:pathLst>
              <a:path w="209742" h="209742">
                <a:moveTo>
                  <a:pt x="0" y="0"/>
                </a:moveTo>
                <a:lnTo>
                  <a:pt x="209742" y="0"/>
                </a:lnTo>
                <a:lnTo>
                  <a:pt x="209742" y="209742"/>
                </a:lnTo>
                <a:lnTo>
                  <a:pt x="0" y="2097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7" name="Group 7"/>
          <p:cNvGrpSpPr/>
          <p:nvPr/>
        </p:nvGrpSpPr>
        <p:grpSpPr>
          <a:xfrm rot="-5400000">
            <a:off x="7196770" y="610239"/>
            <a:ext cx="47625" cy="2932034"/>
            <a:chOff x="0" y="0"/>
            <a:chExt cx="12543" cy="772223"/>
          </a:xfrm>
        </p:grpSpPr>
        <p:sp>
          <p:nvSpPr>
            <p:cNvPr id="8" name="Freeform 8"/>
            <p:cNvSpPr/>
            <p:nvPr/>
          </p:nvSpPr>
          <p:spPr>
            <a:xfrm>
              <a:off x="0" y="0"/>
              <a:ext cx="12543" cy="772223"/>
            </a:xfrm>
            <a:custGeom>
              <a:avLst/>
              <a:gdLst/>
              <a:ahLst/>
              <a:cxnLst/>
              <a:rect l="l" t="t" r="r" b="b"/>
              <a:pathLst>
                <a:path w="12543" h="772223">
                  <a:moveTo>
                    <a:pt x="6272" y="0"/>
                  </a:moveTo>
                  <a:lnTo>
                    <a:pt x="6272" y="0"/>
                  </a:lnTo>
                  <a:cubicBezTo>
                    <a:pt x="7935" y="0"/>
                    <a:pt x="9530" y="661"/>
                    <a:pt x="10706" y="1837"/>
                  </a:cubicBezTo>
                  <a:cubicBezTo>
                    <a:pt x="11882" y="3013"/>
                    <a:pt x="12543" y="4608"/>
                    <a:pt x="12543" y="6272"/>
                  </a:cubicBezTo>
                  <a:lnTo>
                    <a:pt x="12543" y="765951"/>
                  </a:lnTo>
                  <a:cubicBezTo>
                    <a:pt x="12543" y="767615"/>
                    <a:pt x="11882" y="769210"/>
                    <a:pt x="10706" y="770386"/>
                  </a:cubicBezTo>
                  <a:cubicBezTo>
                    <a:pt x="9530" y="771562"/>
                    <a:pt x="7935" y="772223"/>
                    <a:pt x="6272" y="772223"/>
                  </a:cubicBezTo>
                  <a:lnTo>
                    <a:pt x="6272" y="772223"/>
                  </a:lnTo>
                  <a:cubicBezTo>
                    <a:pt x="4608" y="772223"/>
                    <a:pt x="3013" y="771562"/>
                    <a:pt x="1837" y="770386"/>
                  </a:cubicBezTo>
                  <a:cubicBezTo>
                    <a:pt x="661" y="769210"/>
                    <a:pt x="0" y="767615"/>
                    <a:pt x="0" y="765951"/>
                  </a:cubicBezTo>
                  <a:lnTo>
                    <a:pt x="0" y="6272"/>
                  </a:lnTo>
                  <a:cubicBezTo>
                    <a:pt x="0" y="4608"/>
                    <a:pt x="661" y="3013"/>
                    <a:pt x="1837" y="1837"/>
                  </a:cubicBezTo>
                  <a:cubicBezTo>
                    <a:pt x="3013" y="661"/>
                    <a:pt x="4608" y="0"/>
                    <a:pt x="6272" y="0"/>
                  </a:cubicBezTo>
                  <a:close/>
                </a:path>
              </a:pathLst>
            </a:custGeom>
            <a:solidFill>
              <a:srgbClr val="A6A6A6"/>
            </a:solidFill>
          </p:spPr>
        </p:sp>
        <p:sp>
          <p:nvSpPr>
            <p:cNvPr id="9" name="TextBox 9"/>
            <p:cNvSpPr txBox="1"/>
            <p:nvPr/>
          </p:nvSpPr>
          <p:spPr>
            <a:xfrm>
              <a:off x="0" y="-38100"/>
              <a:ext cx="12543" cy="810323"/>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a:off x="772893" y="5863015"/>
            <a:ext cx="7538665" cy="3395285"/>
            <a:chOff x="0" y="0"/>
            <a:chExt cx="8459470" cy="3810000"/>
          </a:xfrm>
        </p:grpSpPr>
        <p:sp>
          <p:nvSpPr>
            <p:cNvPr id="12" name="Freeform 12"/>
            <p:cNvSpPr/>
            <p:nvPr/>
          </p:nvSpPr>
          <p:spPr>
            <a:xfrm>
              <a:off x="0" y="0"/>
              <a:ext cx="8459470" cy="3808730"/>
            </a:xfrm>
            <a:custGeom>
              <a:avLst/>
              <a:gdLst/>
              <a:ahLst/>
              <a:cxnLst/>
              <a:rect l="l" t="t" r="r" b="b"/>
              <a:pathLst>
                <a:path w="8459470" h="3808730">
                  <a:moveTo>
                    <a:pt x="458470" y="0"/>
                  </a:moveTo>
                  <a:lnTo>
                    <a:pt x="8001000" y="0"/>
                  </a:lnTo>
                  <a:cubicBezTo>
                    <a:pt x="8255000" y="0"/>
                    <a:pt x="8459470" y="205740"/>
                    <a:pt x="8459470" y="458470"/>
                  </a:cubicBezTo>
                  <a:lnTo>
                    <a:pt x="8459470" y="2320290"/>
                  </a:lnTo>
                  <a:cubicBezTo>
                    <a:pt x="8459470" y="2451100"/>
                    <a:pt x="8403590" y="2576830"/>
                    <a:pt x="8304530" y="2663190"/>
                  </a:cubicBezTo>
                  <a:lnTo>
                    <a:pt x="7141210" y="3693160"/>
                  </a:lnTo>
                  <a:cubicBezTo>
                    <a:pt x="7057390" y="3768090"/>
                    <a:pt x="6949440" y="3808730"/>
                    <a:pt x="6836410" y="3808730"/>
                  </a:cubicBezTo>
                  <a:lnTo>
                    <a:pt x="3760470" y="3808730"/>
                  </a:lnTo>
                  <a:cubicBezTo>
                    <a:pt x="3506470" y="3808730"/>
                    <a:pt x="3302000" y="3602990"/>
                    <a:pt x="3302000" y="3350260"/>
                  </a:cubicBezTo>
                  <a:lnTo>
                    <a:pt x="3302000" y="3227070"/>
                  </a:lnTo>
                  <a:cubicBezTo>
                    <a:pt x="3302000" y="2973070"/>
                    <a:pt x="3096260" y="2768600"/>
                    <a:pt x="2843530" y="2768600"/>
                  </a:cubicBezTo>
                  <a:lnTo>
                    <a:pt x="458470" y="2768600"/>
                  </a:lnTo>
                  <a:cubicBezTo>
                    <a:pt x="205740" y="2768600"/>
                    <a:pt x="0" y="2562860"/>
                    <a:pt x="0" y="2310130"/>
                  </a:cubicBezTo>
                  <a:lnTo>
                    <a:pt x="0" y="458470"/>
                  </a:lnTo>
                  <a:cubicBezTo>
                    <a:pt x="0" y="205740"/>
                    <a:pt x="205740" y="0"/>
                    <a:pt x="458470" y="0"/>
                  </a:cubicBezTo>
                  <a:close/>
                </a:path>
              </a:pathLst>
            </a:custGeom>
            <a:blipFill>
              <a:blip r:embed="rId6"/>
              <a:stretch>
                <a:fillRect t="-46451" b="-1527"/>
              </a:stretch>
            </a:blipFill>
          </p:spPr>
        </p:sp>
      </p:grpSp>
      <p:sp>
        <p:nvSpPr>
          <p:cNvPr id="13" name="TextBox 13"/>
          <p:cNvSpPr txBox="1"/>
          <p:nvPr/>
        </p:nvSpPr>
        <p:spPr>
          <a:xfrm>
            <a:off x="515888" y="2190723"/>
            <a:ext cx="9467850" cy="1378134"/>
          </a:xfrm>
          <a:prstGeom prst="rect">
            <a:avLst/>
          </a:prstGeom>
        </p:spPr>
        <p:txBody>
          <a:bodyPr wrap="square" lIns="0" tIns="0" rIns="0" bIns="0" rtlCol="0" anchor="t">
            <a:spAutoFit/>
          </a:bodyPr>
          <a:lstStyle/>
          <a:p>
            <a:pPr>
              <a:lnSpc>
                <a:spcPts val="10592"/>
              </a:lnSpc>
            </a:pPr>
            <a:r>
              <a:rPr lang="en-US" sz="10592" b="1" spc="-720" dirty="0" err="1">
                <a:solidFill>
                  <a:srgbClr val="1B1B1B"/>
                </a:solidFill>
                <a:latin typeface="Telegraf Medium"/>
              </a:rPr>
              <a:t>Nội</a:t>
            </a:r>
            <a:r>
              <a:rPr lang="en-US" sz="10592" b="1" spc="-720" dirty="0">
                <a:solidFill>
                  <a:srgbClr val="1B1B1B"/>
                </a:solidFill>
                <a:latin typeface="Telegraf Medium"/>
              </a:rPr>
              <a:t> dung </a:t>
            </a:r>
            <a:r>
              <a:rPr lang="en-US" sz="10592" b="1" spc="-720" dirty="0" err="1">
                <a:solidFill>
                  <a:srgbClr val="1B1B1B"/>
                </a:solidFill>
                <a:latin typeface="Telegraf Medium"/>
              </a:rPr>
              <a:t>chính</a:t>
            </a:r>
            <a:endParaRPr lang="en-US" sz="10592" b="1" spc="-720" dirty="0">
              <a:solidFill>
                <a:srgbClr val="1B1B1B"/>
              </a:solidFill>
              <a:latin typeface="Telegraf Medium"/>
              <a:sym typeface="Telegraf Medium"/>
            </a:endParaRPr>
          </a:p>
        </p:txBody>
      </p:sp>
      <p:sp>
        <p:nvSpPr>
          <p:cNvPr id="14" name="TextBox 14"/>
          <p:cNvSpPr txBox="1"/>
          <p:nvPr/>
        </p:nvSpPr>
        <p:spPr>
          <a:xfrm>
            <a:off x="1387797" y="371815"/>
            <a:ext cx="1618180" cy="259715"/>
          </a:xfrm>
          <a:prstGeom prst="rect">
            <a:avLst/>
          </a:prstGeom>
        </p:spPr>
        <p:txBody>
          <a:bodyPr lIns="0" tIns="0" rIns="0" bIns="0" rtlCol="0" anchor="t">
            <a:spAutoFit/>
          </a:bodyPr>
          <a:lstStyle/>
          <a:p>
            <a:pPr algn="l">
              <a:lnSpc>
                <a:spcPts val="1960"/>
              </a:lnSpc>
              <a:spcBef>
                <a:spcPct val="0"/>
              </a:spcBef>
            </a:pPr>
            <a:r>
              <a:rPr lang="en-US" sz="1400" b="1" spc="-42">
                <a:solidFill>
                  <a:srgbClr val="FFFFFF"/>
                </a:solidFill>
                <a:latin typeface="Helvetica World Bold"/>
                <a:ea typeface="Helvetica World Bold"/>
                <a:cs typeface="Helvetica World Bold"/>
                <a:sym typeface="Helvetica World Bold"/>
              </a:rPr>
              <a:t>SALFORD &amp; CO.</a:t>
            </a:r>
          </a:p>
        </p:txBody>
      </p:sp>
      <p:sp>
        <p:nvSpPr>
          <p:cNvPr id="15" name="TextBox 15"/>
          <p:cNvSpPr txBox="1"/>
          <p:nvPr/>
        </p:nvSpPr>
        <p:spPr>
          <a:xfrm>
            <a:off x="515888" y="3463154"/>
            <a:ext cx="4926764" cy="709681"/>
          </a:xfrm>
          <a:prstGeom prst="rect">
            <a:avLst/>
          </a:prstGeom>
        </p:spPr>
        <p:txBody>
          <a:bodyPr lIns="0" tIns="0" rIns="0" bIns="0" rtlCol="0" anchor="t">
            <a:spAutoFit/>
          </a:bodyPr>
          <a:lstStyle/>
          <a:p>
            <a:pPr algn="l">
              <a:lnSpc>
                <a:spcPts val="5880"/>
              </a:lnSpc>
              <a:spcBef>
                <a:spcPct val="0"/>
              </a:spcBef>
            </a:pPr>
            <a:r>
              <a:rPr lang="en-US" sz="4200" spc="-273" dirty="0">
                <a:solidFill>
                  <a:srgbClr val="A6A6A6"/>
                </a:solidFill>
                <a:latin typeface="Telegraf"/>
                <a:ea typeface="Telegraf"/>
                <a:cs typeface="Telegraf"/>
                <a:sym typeface="Telegraf"/>
              </a:rPr>
              <a:t> </a:t>
            </a:r>
            <a:r>
              <a:rPr lang="en-US" sz="4200" spc="-273" dirty="0">
                <a:solidFill>
                  <a:srgbClr val="A6A6A6"/>
                </a:solidFill>
                <a:latin typeface="Telegraf"/>
              </a:rPr>
              <a:t>Main content </a:t>
            </a:r>
            <a:endParaRPr lang="en-US" sz="4200" spc="-273" dirty="0">
              <a:solidFill>
                <a:srgbClr val="A6A6A6"/>
              </a:solidFill>
              <a:latin typeface="Telegraf"/>
              <a:sym typeface="Telegraf"/>
            </a:endParaRPr>
          </a:p>
        </p:txBody>
      </p:sp>
      <p:grpSp>
        <p:nvGrpSpPr>
          <p:cNvPr id="16" name="Group 16"/>
          <p:cNvGrpSpPr/>
          <p:nvPr/>
        </p:nvGrpSpPr>
        <p:grpSpPr>
          <a:xfrm>
            <a:off x="10062640" y="6972300"/>
            <a:ext cx="7336360" cy="2170630"/>
            <a:chOff x="0" y="0"/>
            <a:chExt cx="1918119" cy="597858"/>
          </a:xfrm>
        </p:grpSpPr>
        <p:sp>
          <p:nvSpPr>
            <p:cNvPr id="17" name="Freeform 17"/>
            <p:cNvSpPr/>
            <p:nvPr/>
          </p:nvSpPr>
          <p:spPr>
            <a:xfrm>
              <a:off x="0" y="0"/>
              <a:ext cx="1918119" cy="597858"/>
            </a:xfrm>
            <a:custGeom>
              <a:avLst/>
              <a:gdLst/>
              <a:ahLst/>
              <a:cxnLst/>
              <a:rect l="l" t="t" r="r" b="b"/>
              <a:pathLst>
                <a:path w="1918119" h="597858">
                  <a:moveTo>
                    <a:pt x="31891" y="0"/>
                  </a:moveTo>
                  <a:lnTo>
                    <a:pt x="1886228" y="0"/>
                  </a:lnTo>
                  <a:cubicBezTo>
                    <a:pt x="1903841" y="0"/>
                    <a:pt x="1918119" y="14278"/>
                    <a:pt x="1918119" y="31891"/>
                  </a:cubicBezTo>
                  <a:lnTo>
                    <a:pt x="1918119" y="565967"/>
                  </a:lnTo>
                  <a:cubicBezTo>
                    <a:pt x="1918119" y="583580"/>
                    <a:pt x="1903841" y="597858"/>
                    <a:pt x="1886228" y="597858"/>
                  </a:cubicBezTo>
                  <a:lnTo>
                    <a:pt x="31891" y="597858"/>
                  </a:lnTo>
                  <a:cubicBezTo>
                    <a:pt x="14278" y="597858"/>
                    <a:pt x="0" y="583580"/>
                    <a:pt x="0" y="565967"/>
                  </a:cubicBezTo>
                  <a:lnTo>
                    <a:pt x="0" y="31891"/>
                  </a:lnTo>
                  <a:cubicBezTo>
                    <a:pt x="0" y="14278"/>
                    <a:pt x="14278" y="0"/>
                    <a:pt x="31891" y="0"/>
                  </a:cubicBezTo>
                  <a:close/>
                </a:path>
              </a:pathLst>
            </a:custGeom>
            <a:solidFill>
              <a:srgbClr val="FFFFFF"/>
            </a:solidFill>
            <a:ln w="19050" cap="rnd">
              <a:solidFill>
                <a:srgbClr val="A6A6A6"/>
              </a:solidFill>
              <a:prstDash val="solid"/>
              <a:round/>
            </a:ln>
          </p:spPr>
        </p:sp>
        <p:sp>
          <p:nvSpPr>
            <p:cNvPr id="18" name="TextBox 18"/>
            <p:cNvSpPr txBox="1"/>
            <p:nvPr/>
          </p:nvSpPr>
          <p:spPr>
            <a:xfrm>
              <a:off x="0" y="-38100"/>
              <a:ext cx="1918119" cy="635958"/>
            </a:xfrm>
            <a:prstGeom prst="rect">
              <a:avLst/>
            </a:prstGeom>
          </p:spPr>
          <p:txBody>
            <a:bodyPr lIns="50800" tIns="50800" rIns="50800" bIns="50800" rtlCol="0" anchor="ctr"/>
            <a:lstStyle/>
            <a:p>
              <a:pPr algn="ctr">
                <a:lnSpc>
                  <a:spcPts val="2659"/>
                </a:lnSpc>
              </a:pPr>
              <a:endParaRPr/>
            </a:p>
          </p:txBody>
        </p:sp>
      </p:grpSp>
      <p:sp>
        <p:nvSpPr>
          <p:cNvPr id="19" name="TextBox 19"/>
          <p:cNvSpPr txBox="1"/>
          <p:nvPr/>
        </p:nvSpPr>
        <p:spPr>
          <a:xfrm>
            <a:off x="11277600" y="7858956"/>
            <a:ext cx="6147874" cy="288925"/>
          </a:xfrm>
          <a:prstGeom prst="rect">
            <a:avLst/>
          </a:prstGeom>
        </p:spPr>
        <p:txBody>
          <a:bodyPr lIns="0" tIns="0" rIns="0" bIns="0" rtlCol="0" anchor="t">
            <a:spAutoFit/>
          </a:bodyPr>
          <a:lstStyle/>
          <a:p>
            <a:pPr algn="l">
              <a:lnSpc>
                <a:spcPts val="2159"/>
              </a:lnSpc>
            </a:pPr>
            <a:r>
              <a:rPr lang="en-US" sz="2400" spc="-53" dirty="0">
                <a:solidFill>
                  <a:schemeClr val="bg1">
                    <a:lumMod val="75000"/>
                  </a:schemeClr>
                </a:solidFill>
                <a:latin typeface="Helvetica World"/>
                <a:ea typeface="Helvetica World"/>
                <a:cs typeface="Helvetica World"/>
                <a:sym typeface="Helvetica World"/>
              </a:rPr>
              <a:t>Ethical boundaries and legal frameworks</a:t>
            </a:r>
          </a:p>
        </p:txBody>
      </p:sp>
      <p:sp>
        <p:nvSpPr>
          <p:cNvPr id="20" name="TextBox 20"/>
          <p:cNvSpPr txBox="1"/>
          <p:nvPr/>
        </p:nvSpPr>
        <p:spPr>
          <a:xfrm>
            <a:off x="11277600" y="7415211"/>
            <a:ext cx="6828313" cy="289759"/>
          </a:xfrm>
          <a:prstGeom prst="rect">
            <a:avLst/>
          </a:prstGeom>
        </p:spPr>
        <p:txBody>
          <a:bodyPr wrap="square" lIns="0" tIns="0" rIns="0" bIns="0" rtlCol="0" anchor="t">
            <a:spAutoFit/>
          </a:bodyPr>
          <a:lstStyle/>
          <a:p>
            <a:pPr algn="l">
              <a:lnSpc>
                <a:spcPts val="2159"/>
              </a:lnSpc>
            </a:pPr>
            <a:r>
              <a:rPr lang="en-US" sz="2400" b="1" i="1" spc="-53" dirty="0" err="1">
                <a:solidFill>
                  <a:srgbClr val="1B1B1B"/>
                </a:solidFill>
                <a:latin typeface="Helvetica World Bold Italics"/>
                <a:ea typeface="Helvetica World Bold Italics"/>
                <a:cs typeface="Helvetica World Bold Italics"/>
              </a:rPr>
              <a:t>Ranh</a:t>
            </a:r>
            <a:r>
              <a:rPr lang="en-US" sz="2400" b="1" i="1" spc="-53" dirty="0">
                <a:solidFill>
                  <a:srgbClr val="1B1B1B"/>
                </a:solidFill>
                <a:latin typeface="Helvetica World Bold Italics"/>
                <a:ea typeface="Helvetica World Bold Italics"/>
                <a:cs typeface="Helvetica World Bold Italics"/>
              </a:rPr>
              <a:t> </a:t>
            </a:r>
            <a:r>
              <a:rPr lang="en-US" sz="2400" b="1" i="1" spc="-53" dirty="0" err="1">
                <a:solidFill>
                  <a:srgbClr val="1B1B1B"/>
                </a:solidFill>
                <a:latin typeface="Helvetica World Bold Italics"/>
                <a:ea typeface="Helvetica World Bold Italics"/>
                <a:cs typeface="Helvetica World Bold Italics"/>
              </a:rPr>
              <a:t>giới</a:t>
            </a:r>
            <a:r>
              <a:rPr lang="en-US" sz="2400" b="1" i="1" spc="-53" dirty="0">
                <a:solidFill>
                  <a:srgbClr val="1B1B1B"/>
                </a:solidFill>
                <a:latin typeface="Helvetica World Bold Italics"/>
                <a:ea typeface="Helvetica World Bold Italics"/>
                <a:cs typeface="Helvetica World Bold Italics"/>
              </a:rPr>
              <a:t> </a:t>
            </a:r>
            <a:r>
              <a:rPr lang="en-US" sz="2400" b="1" i="1" spc="-53" dirty="0" err="1">
                <a:solidFill>
                  <a:srgbClr val="1B1B1B"/>
                </a:solidFill>
                <a:latin typeface="Helvetica World Bold Italics"/>
                <a:ea typeface="Helvetica World Bold Italics"/>
                <a:cs typeface="Helvetica World Bold Italics"/>
              </a:rPr>
              <a:t>đạo</a:t>
            </a:r>
            <a:r>
              <a:rPr lang="en-US" sz="2400" b="1" i="1" spc="-53" dirty="0">
                <a:solidFill>
                  <a:srgbClr val="1B1B1B"/>
                </a:solidFill>
                <a:latin typeface="Helvetica World Bold Italics"/>
                <a:ea typeface="Helvetica World Bold Italics"/>
                <a:cs typeface="Helvetica World Bold Italics"/>
              </a:rPr>
              <a:t> </a:t>
            </a:r>
            <a:r>
              <a:rPr lang="en-US" sz="2400" b="1" i="1" spc="-53" dirty="0" err="1">
                <a:solidFill>
                  <a:srgbClr val="1B1B1B"/>
                </a:solidFill>
                <a:latin typeface="Helvetica World Bold Italics"/>
                <a:ea typeface="Helvetica World Bold Italics"/>
                <a:cs typeface="Helvetica World Bold Italics"/>
              </a:rPr>
              <a:t>đức</a:t>
            </a:r>
            <a:r>
              <a:rPr lang="en-US" sz="2400" b="1" i="1" spc="-53" dirty="0">
                <a:solidFill>
                  <a:srgbClr val="1B1B1B"/>
                </a:solidFill>
                <a:latin typeface="Helvetica World Bold Italics"/>
                <a:ea typeface="Helvetica World Bold Italics"/>
                <a:cs typeface="Helvetica World Bold Italics"/>
              </a:rPr>
              <a:t> </a:t>
            </a:r>
            <a:r>
              <a:rPr lang="en-US" sz="2400" b="1" i="1" spc="-53" dirty="0" err="1">
                <a:solidFill>
                  <a:srgbClr val="1B1B1B"/>
                </a:solidFill>
                <a:latin typeface="Helvetica World Bold Italics"/>
                <a:ea typeface="Helvetica World Bold Italics"/>
                <a:cs typeface="Helvetica World Bold Italics"/>
              </a:rPr>
              <a:t>và</a:t>
            </a:r>
            <a:r>
              <a:rPr lang="en-US" sz="2400" b="1" i="1" spc="-53" dirty="0">
                <a:solidFill>
                  <a:srgbClr val="1B1B1B"/>
                </a:solidFill>
                <a:latin typeface="Helvetica World Bold Italics"/>
                <a:ea typeface="Helvetica World Bold Italics"/>
                <a:cs typeface="Helvetica World Bold Italics"/>
              </a:rPr>
              <a:t> </a:t>
            </a:r>
            <a:r>
              <a:rPr lang="en-US" sz="2400" b="1" i="1" spc="-53" dirty="0" err="1">
                <a:solidFill>
                  <a:srgbClr val="1B1B1B"/>
                </a:solidFill>
                <a:latin typeface="Helvetica World Bold Italics"/>
                <a:ea typeface="Helvetica World Bold Italics"/>
                <a:cs typeface="Helvetica World Bold Italics"/>
              </a:rPr>
              <a:t>khung</a:t>
            </a:r>
            <a:r>
              <a:rPr lang="en-US" sz="2400" b="1" i="1" spc="-53" dirty="0">
                <a:solidFill>
                  <a:srgbClr val="1B1B1B"/>
                </a:solidFill>
                <a:latin typeface="Helvetica World Bold Italics"/>
                <a:ea typeface="Helvetica World Bold Italics"/>
                <a:cs typeface="Helvetica World Bold Italics"/>
              </a:rPr>
              <a:t> </a:t>
            </a:r>
            <a:r>
              <a:rPr lang="en-US" sz="2400" b="1" i="1" spc="-53" dirty="0" err="1">
                <a:solidFill>
                  <a:srgbClr val="1B1B1B"/>
                </a:solidFill>
                <a:latin typeface="Helvetica World Bold Italics"/>
                <a:ea typeface="Helvetica World Bold Italics"/>
                <a:cs typeface="Helvetica World Bold Italics"/>
              </a:rPr>
              <a:t>pháp</a:t>
            </a:r>
            <a:r>
              <a:rPr lang="en-US" sz="2400" b="1" i="1" spc="-53" dirty="0">
                <a:solidFill>
                  <a:srgbClr val="1B1B1B"/>
                </a:solidFill>
                <a:latin typeface="Helvetica World Bold Italics"/>
                <a:ea typeface="Helvetica World Bold Italics"/>
                <a:cs typeface="Helvetica World Bold Italics"/>
              </a:rPr>
              <a:t> </a:t>
            </a:r>
            <a:r>
              <a:rPr lang="en-US" sz="2400" b="1" i="1" spc="-53" dirty="0" err="1">
                <a:solidFill>
                  <a:srgbClr val="1B1B1B"/>
                </a:solidFill>
                <a:latin typeface="Helvetica World Bold Italics"/>
                <a:ea typeface="Helvetica World Bold Italics"/>
                <a:cs typeface="Helvetica World Bold Italics"/>
              </a:rPr>
              <a:t>lý</a:t>
            </a:r>
            <a:endParaRPr lang="en-US" sz="2400" b="1" i="1" spc="-53" dirty="0">
              <a:solidFill>
                <a:srgbClr val="1B1B1B"/>
              </a:solidFill>
              <a:latin typeface="Helvetica World Bold Italics"/>
              <a:ea typeface="Helvetica World Bold Italics"/>
              <a:cs typeface="Helvetica World Bold Italics"/>
              <a:sym typeface="Helvetica World Bold Italics"/>
            </a:endParaRPr>
          </a:p>
        </p:txBody>
      </p:sp>
      <p:grpSp>
        <p:nvGrpSpPr>
          <p:cNvPr id="21" name="Group 21"/>
          <p:cNvGrpSpPr/>
          <p:nvPr/>
        </p:nvGrpSpPr>
        <p:grpSpPr>
          <a:xfrm>
            <a:off x="10062640" y="4357411"/>
            <a:ext cx="7336360" cy="2248603"/>
            <a:chOff x="0" y="0"/>
            <a:chExt cx="1918119" cy="597858"/>
          </a:xfrm>
        </p:grpSpPr>
        <p:sp>
          <p:nvSpPr>
            <p:cNvPr id="22" name="Freeform 22"/>
            <p:cNvSpPr/>
            <p:nvPr/>
          </p:nvSpPr>
          <p:spPr>
            <a:xfrm>
              <a:off x="0" y="0"/>
              <a:ext cx="1918119" cy="597858"/>
            </a:xfrm>
            <a:custGeom>
              <a:avLst/>
              <a:gdLst/>
              <a:ahLst/>
              <a:cxnLst/>
              <a:rect l="l" t="t" r="r" b="b"/>
              <a:pathLst>
                <a:path w="1918119" h="597858">
                  <a:moveTo>
                    <a:pt x="31891" y="0"/>
                  </a:moveTo>
                  <a:lnTo>
                    <a:pt x="1886228" y="0"/>
                  </a:lnTo>
                  <a:cubicBezTo>
                    <a:pt x="1903841" y="0"/>
                    <a:pt x="1918119" y="14278"/>
                    <a:pt x="1918119" y="31891"/>
                  </a:cubicBezTo>
                  <a:lnTo>
                    <a:pt x="1918119" y="565967"/>
                  </a:lnTo>
                  <a:cubicBezTo>
                    <a:pt x="1918119" y="583580"/>
                    <a:pt x="1903841" y="597858"/>
                    <a:pt x="1886228" y="597858"/>
                  </a:cubicBezTo>
                  <a:lnTo>
                    <a:pt x="31891" y="597858"/>
                  </a:lnTo>
                  <a:cubicBezTo>
                    <a:pt x="14278" y="597858"/>
                    <a:pt x="0" y="583580"/>
                    <a:pt x="0" y="565967"/>
                  </a:cubicBezTo>
                  <a:lnTo>
                    <a:pt x="0" y="31891"/>
                  </a:lnTo>
                  <a:cubicBezTo>
                    <a:pt x="0" y="14278"/>
                    <a:pt x="14278" y="0"/>
                    <a:pt x="31891" y="0"/>
                  </a:cubicBezTo>
                  <a:close/>
                </a:path>
              </a:pathLst>
            </a:custGeom>
            <a:solidFill>
              <a:srgbClr val="FFFFFF"/>
            </a:solidFill>
            <a:ln w="19050" cap="rnd">
              <a:solidFill>
                <a:srgbClr val="A6A6A6"/>
              </a:solidFill>
              <a:prstDash val="solid"/>
              <a:round/>
            </a:ln>
          </p:spPr>
        </p:sp>
        <p:sp>
          <p:nvSpPr>
            <p:cNvPr id="23" name="TextBox 23"/>
            <p:cNvSpPr txBox="1"/>
            <p:nvPr/>
          </p:nvSpPr>
          <p:spPr>
            <a:xfrm>
              <a:off x="0" y="-38100"/>
              <a:ext cx="1918119" cy="635958"/>
            </a:xfrm>
            <a:prstGeom prst="rect">
              <a:avLst/>
            </a:prstGeom>
          </p:spPr>
          <p:txBody>
            <a:bodyPr lIns="50800" tIns="50800" rIns="50800" bIns="50800" rtlCol="0" anchor="ctr"/>
            <a:lstStyle/>
            <a:p>
              <a:pPr algn="ctr">
                <a:lnSpc>
                  <a:spcPts val="2659"/>
                </a:lnSpc>
              </a:pPr>
              <a:endParaRPr/>
            </a:p>
          </p:txBody>
        </p:sp>
      </p:grpSp>
      <p:sp>
        <p:nvSpPr>
          <p:cNvPr id="24" name="TextBox 24"/>
          <p:cNvSpPr txBox="1"/>
          <p:nvPr/>
        </p:nvSpPr>
        <p:spPr>
          <a:xfrm>
            <a:off x="11172224" y="5356993"/>
            <a:ext cx="6147874" cy="288925"/>
          </a:xfrm>
          <a:prstGeom prst="rect">
            <a:avLst/>
          </a:prstGeom>
        </p:spPr>
        <p:txBody>
          <a:bodyPr lIns="0" tIns="0" rIns="0" bIns="0" rtlCol="0" anchor="t">
            <a:spAutoFit/>
          </a:bodyPr>
          <a:lstStyle/>
          <a:p>
            <a:pPr algn="l">
              <a:lnSpc>
                <a:spcPts val="2159"/>
              </a:lnSpc>
            </a:pPr>
            <a:r>
              <a:rPr lang="en-US" sz="2400" spc="-53" dirty="0">
                <a:solidFill>
                  <a:schemeClr val="bg1">
                    <a:lumMod val="75000"/>
                  </a:schemeClr>
                </a:solidFill>
                <a:latin typeface="Helvetica World"/>
                <a:ea typeface="Helvetica World"/>
                <a:cs typeface="Helvetica World"/>
                <a:sym typeface="Helvetica World"/>
              </a:rPr>
              <a:t>Four major risk warnings regarding AI</a:t>
            </a:r>
          </a:p>
        </p:txBody>
      </p:sp>
      <p:sp>
        <p:nvSpPr>
          <p:cNvPr id="25" name="TextBox 25"/>
          <p:cNvSpPr txBox="1"/>
          <p:nvPr/>
        </p:nvSpPr>
        <p:spPr>
          <a:xfrm>
            <a:off x="11111426" y="4951250"/>
            <a:ext cx="6147874" cy="289503"/>
          </a:xfrm>
          <a:prstGeom prst="rect">
            <a:avLst/>
          </a:prstGeom>
        </p:spPr>
        <p:txBody>
          <a:bodyPr lIns="0" tIns="0" rIns="0" bIns="0" rtlCol="0" anchor="t">
            <a:spAutoFit/>
          </a:bodyPr>
          <a:lstStyle/>
          <a:p>
            <a:pPr algn="l">
              <a:lnSpc>
                <a:spcPts val="2159"/>
              </a:lnSpc>
            </a:pPr>
            <a:r>
              <a:rPr lang="en-US" sz="2400" b="1" i="1" spc="-53" dirty="0" err="1">
                <a:solidFill>
                  <a:srgbClr val="1B1B1B"/>
                </a:solidFill>
                <a:latin typeface="Helvetica World Bold Italics"/>
                <a:ea typeface="Helvetica World Bold Italics"/>
                <a:cs typeface="Helvetica World Bold Italics"/>
              </a:rPr>
              <a:t>Bốn</a:t>
            </a:r>
            <a:r>
              <a:rPr lang="en-US" sz="2400" b="1" i="1" spc="-53" dirty="0">
                <a:solidFill>
                  <a:srgbClr val="1B1B1B"/>
                </a:solidFill>
                <a:latin typeface="Helvetica World Bold Italics"/>
                <a:ea typeface="Helvetica World Bold Italics"/>
                <a:cs typeface="Helvetica World Bold Italics"/>
              </a:rPr>
              <a:t> </a:t>
            </a:r>
            <a:r>
              <a:rPr lang="en-US" sz="2400" b="1" i="1" spc="-53" dirty="0" err="1">
                <a:solidFill>
                  <a:srgbClr val="1B1B1B"/>
                </a:solidFill>
                <a:latin typeface="Helvetica World Bold Italics"/>
                <a:ea typeface="Helvetica World Bold Italics"/>
                <a:cs typeface="Helvetica World Bold Italics"/>
              </a:rPr>
              <a:t>cảnh</a:t>
            </a:r>
            <a:r>
              <a:rPr lang="en-US" sz="2400" b="1" i="1" spc="-53" dirty="0">
                <a:solidFill>
                  <a:srgbClr val="1B1B1B"/>
                </a:solidFill>
                <a:latin typeface="Helvetica World Bold Italics"/>
                <a:ea typeface="Helvetica World Bold Italics"/>
                <a:cs typeface="Helvetica World Bold Italics"/>
              </a:rPr>
              <a:t> </a:t>
            </a:r>
            <a:r>
              <a:rPr lang="en-US" sz="2400" b="1" i="1" spc="-53" dirty="0" err="1">
                <a:solidFill>
                  <a:srgbClr val="1B1B1B"/>
                </a:solidFill>
                <a:latin typeface="Helvetica World Bold Italics"/>
                <a:ea typeface="Helvetica World Bold Italics"/>
                <a:cs typeface="Helvetica World Bold Italics"/>
              </a:rPr>
              <a:t>báo</a:t>
            </a:r>
            <a:r>
              <a:rPr lang="en-US" sz="2400" b="1" i="1" spc="-53" dirty="0">
                <a:solidFill>
                  <a:srgbClr val="1B1B1B"/>
                </a:solidFill>
                <a:latin typeface="Helvetica World Bold Italics"/>
                <a:ea typeface="Helvetica World Bold Italics"/>
                <a:cs typeface="Helvetica World Bold Italics"/>
              </a:rPr>
              <a:t> </a:t>
            </a:r>
            <a:r>
              <a:rPr lang="en-US" sz="2400" b="1" i="1" spc="-53" dirty="0" err="1">
                <a:solidFill>
                  <a:srgbClr val="1B1B1B"/>
                </a:solidFill>
                <a:latin typeface="Helvetica World Bold Italics"/>
                <a:ea typeface="Helvetica World Bold Italics"/>
                <a:cs typeface="Helvetica World Bold Italics"/>
              </a:rPr>
              <a:t>rủi</a:t>
            </a:r>
            <a:r>
              <a:rPr lang="en-US" sz="2400" b="1" i="1" spc="-53" dirty="0">
                <a:solidFill>
                  <a:srgbClr val="1B1B1B"/>
                </a:solidFill>
                <a:latin typeface="Helvetica World Bold Italics"/>
                <a:ea typeface="Helvetica World Bold Italics"/>
                <a:cs typeface="Helvetica World Bold Italics"/>
              </a:rPr>
              <a:t> </a:t>
            </a:r>
            <a:r>
              <a:rPr lang="en-US" sz="2400" b="1" i="1" spc="-53" dirty="0" err="1">
                <a:solidFill>
                  <a:srgbClr val="1B1B1B"/>
                </a:solidFill>
                <a:latin typeface="Helvetica World Bold Italics"/>
                <a:ea typeface="Helvetica World Bold Italics"/>
                <a:cs typeface="Helvetica World Bold Italics"/>
              </a:rPr>
              <a:t>ro</a:t>
            </a:r>
            <a:r>
              <a:rPr lang="en-US" sz="2400" b="1" i="1" spc="-53" dirty="0">
                <a:solidFill>
                  <a:srgbClr val="1B1B1B"/>
                </a:solidFill>
                <a:latin typeface="Helvetica World Bold Italics"/>
                <a:ea typeface="Helvetica World Bold Italics"/>
                <a:cs typeface="Helvetica World Bold Italics"/>
              </a:rPr>
              <a:t> </a:t>
            </a:r>
            <a:r>
              <a:rPr lang="en-US" sz="2400" b="1" i="1" spc="-53" dirty="0" err="1">
                <a:solidFill>
                  <a:srgbClr val="1B1B1B"/>
                </a:solidFill>
                <a:latin typeface="Helvetica World Bold Italics"/>
                <a:ea typeface="Helvetica World Bold Italics"/>
                <a:cs typeface="Helvetica World Bold Italics"/>
              </a:rPr>
              <a:t>hàng</a:t>
            </a:r>
            <a:r>
              <a:rPr lang="en-US" sz="2400" b="1" i="1" spc="-53" dirty="0">
                <a:solidFill>
                  <a:srgbClr val="1B1B1B"/>
                </a:solidFill>
                <a:latin typeface="Helvetica World Bold Italics"/>
                <a:ea typeface="Helvetica World Bold Italics"/>
                <a:cs typeface="Helvetica World Bold Italics"/>
              </a:rPr>
              <a:t> </a:t>
            </a:r>
            <a:r>
              <a:rPr lang="en-US" sz="2400" b="1" i="1" spc="-53" dirty="0" err="1">
                <a:solidFill>
                  <a:srgbClr val="1B1B1B"/>
                </a:solidFill>
                <a:latin typeface="Helvetica World Bold Italics"/>
                <a:ea typeface="Helvetica World Bold Italics"/>
                <a:cs typeface="Helvetica World Bold Italics"/>
              </a:rPr>
              <a:t>đầu</a:t>
            </a:r>
            <a:r>
              <a:rPr lang="en-US" sz="2400" b="1" i="1" spc="-53" dirty="0">
                <a:solidFill>
                  <a:srgbClr val="1B1B1B"/>
                </a:solidFill>
                <a:latin typeface="Helvetica World Bold Italics"/>
                <a:ea typeface="Helvetica World Bold Italics"/>
                <a:cs typeface="Helvetica World Bold Italics"/>
              </a:rPr>
              <a:t> </a:t>
            </a:r>
            <a:r>
              <a:rPr lang="en-US" sz="2400" b="1" i="1" spc="-53" dirty="0" err="1">
                <a:solidFill>
                  <a:srgbClr val="1B1B1B"/>
                </a:solidFill>
                <a:latin typeface="Helvetica World Bold Italics"/>
                <a:ea typeface="Helvetica World Bold Italics"/>
                <a:cs typeface="Helvetica World Bold Italics"/>
              </a:rPr>
              <a:t>từ</a:t>
            </a:r>
            <a:r>
              <a:rPr lang="en-US" sz="2400" b="1" i="1" spc="-53" dirty="0">
                <a:solidFill>
                  <a:srgbClr val="1B1B1B"/>
                </a:solidFill>
                <a:latin typeface="Helvetica World Bold Italics"/>
                <a:ea typeface="Helvetica World Bold Italics"/>
                <a:cs typeface="Helvetica World Bold Italics"/>
              </a:rPr>
              <a:t> AI</a:t>
            </a:r>
            <a:endParaRPr lang="en-US" sz="2400" b="1" i="1" spc="-53" dirty="0">
              <a:solidFill>
                <a:srgbClr val="1B1B1B"/>
              </a:solidFill>
              <a:latin typeface="Helvetica World Bold Italics"/>
              <a:ea typeface="Helvetica World Bold Italics"/>
              <a:cs typeface="Helvetica World Bold Italics"/>
              <a:sym typeface="Helvetica World Bold Italics"/>
            </a:endParaRPr>
          </a:p>
        </p:txBody>
      </p:sp>
      <p:grpSp>
        <p:nvGrpSpPr>
          <p:cNvPr id="26" name="Group 26"/>
          <p:cNvGrpSpPr/>
          <p:nvPr/>
        </p:nvGrpSpPr>
        <p:grpSpPr>
          <a:xfrm>
            <a:off x="10062641" y="2026645"/>
            <a:ext cx="7336360" cy="2040588"/>
            <a:chOff x="0" y="0"/>
            <a:chExt cx="1918119" cy="597858"/>
          </a:xfrm>
        </p:grpSpPr>
        <p:sp>
          <p:nvSpPr>
            <p:cNvPr id="27" name="Freeform 27"/>
            <p:cNvSpPr/>
            <p:nvPr/>
          </p:nvSpPr>
          <p:spPr>
            <a:xfrm>
              <a:off x="0" y="0"/>
              <a:ext cx="1918119" cy="597858"/>
            </a:xfrm>
            <a:custGeom>
              <a:avLst/>
              <a:gdLst/>
              <a:ahLst/>
              <a:cxnLst/>
              <a:rect l="l" t="t" r="r" b="b"/>
              <a:pathLst>
                <a:path w="1918119" h="597858">
                  <a:moveTo>
                    <a:pt x="31891" y="0"/>
                  </a:moveTo>
                  <a:lnTo>
                    <a:pt x="1886228" y="0"/>
                  </a:lnTo>
                  <a:cubicBezTo>
                    <a:pt x="1903841" y="0"/>
                    <a:pt x="1918119" y="14278"/>
                    <a:pt x="1918119" y="31891"/>
                  </a:cubicBezTo>
                  <a:lnTo>
                    <a:pt x="1918119" y="565967"/>
                  </a:lnTo>
                  <a:cubicBezTo>
                    <a:pt x="1918119" y="583580"/>
                    <a:pt x="1903841" y="597858"/>
                    <a:pt x="1886228" y="597858"/>
                  </a:cubicBezTo>
                  <a:lnTo>
                    <a:pt x="31891" y="597858"/>
                  </a:lnTo>
                  <a:cubicBezTo>
                    <a:pt x="14278" y="597858"/>
                    <a:pt x="0" y="583580"/>
                    <a:pt x="0" y="565967"/>
                  </a:cubicBezTo>
                  <a:lnTo>
                    <a:pt x="0" y="31891"/>
                  </a:lnTo>
                  <a:cubicBezTo>
                    <a:pt x="0" y="14278"/>
                    <a:pt x="14278" y="0"/>
                    <a:pt x="31891" y="0"/>
                  </a:cubicBezTo>
                  <a:close/>
                </a:path>
              </a:pathLst>
            </a:custGeom>
            <a:solidFill>
              <a:srgbClr val="FFFFFF"/>
            </a:solidFill>
            <a:ln w="19050" cap="rnd">
              <a:solidFill>
                <a:srgbClr val="A6A6A6"/>
              </a:solidFill>
              <a:prstDash val="solid"/>
              <a:round/>
            </a:ln>
          </p:spPr>
        </p:sp>
        <p:sp>
          <p:nvSpPr>
            <p:cNvPr id="28" name="TextBox 28"/>
            <p:cNvSpPr txBox="1"/>
            <p:nvPr/>
          </p:nvSpPr>
          <p:spPr>
            <a:xfrm>
              <a:off x="0" y="-38100"/>
              <a:ext cx="1918119" cy="635958"/>
            </a:xfrm>
            <a:prstGeom prst="rect">
              <a:avLst/>
            </a:prstGeom>
          </p:spPr>
          <p:txBody>
            <a:bodyPr lIns="50800" tIns="50800" rIns="50800" bIns="50800" rtlCol="0" anchor="ctr"/>
            <a:lstStyle/>
            <a:p>
              <a:pPr algn="ctr">
                <a:lnSpc>
                  <a:spcPts val="2659"/>
                </a:lnSpc>
              </a:pPr>
              <a:endParaRPr sz="2000"/>
            </a:p>
          </p:txBody>
        </p:sp>
      </p:grpSp>
      <p:sp>
        <p:nvSpPr>
          <p:cNvPr id="29" name="TextBox 29"/>
          <p:cNvSpPr txBox="1"/>
          <p:nvPr/>
        </p:nvSpPr>
        <p:spPr>
          <a:xfrm>
            <a:off x="11081741" y="3046939"/>
            <a:ext cx="6147874" cy="288925"/>
          </a:xfrm>
          <a:prstGeom prst="rect">
            <a:avLst/>
          </a:prstGeom>
        </p:spPr>
        <p:txBody>
          <a:bodyPr lIns="0" tIns="0" rIns="0" bIns="0" rtlCol="0" anchor="t">
            <a:spAutoFit/>
          </a:bodyPr>
          <a:lstStyle/>
          <a:p>
            <a:pPr algn="l">
              <a:lnSpc>
                <a:spcPts val="2159"/>
              </a:lnSpc>
            </a:pPr>
            <a:r>
              <a:rPr lang="en-US" sz="2400" spc="-53" dirty="0">
                <a:solidFill>
                  <a:schemeClr val="bg1">
                    <a:lumMod val="75000"/>
                  </a:schemeClr>
                </a:solidFill>
                <a:latin typeface="Helvetica World"/>
                <a:ea typeface="Helvetica World"/>
                <a:cs typeface="Helvetica World"/>
                <a:sym typeface="Helvetica World"/>
              </a:rPr>
              <a:t>Current state and development trends of AI</a:t>
            </a:r>
          </a:p>
        </p:txBody>
      </p:sp>
      <p:sp>
        <p:nvSpPr>
          <p:cNvPr id="30" name="TextBox 30"/>
          <p:cNvSpPr txBox="1"/>
          <p:nvPr/>
        </p:nvSpPr>
        <p:spPr>
          <a:xfrm>
            <a:off x="10980377" y="2604294"/>
            <a:ext cx="6147874" cy="282129"/>
          </a:xfrm>
          <a:prstGeom prst="rect">
            <a:avLst/>
          </a:prstGeom>
        </p:spPr>
        <p:txBody>
          <a:bodyPr lIns="0" tIns="0" rIns="0" bIns="0" rtlCol="0" anchor="t">
            <a:spAutoFit/>
          </a:bodyPr>
          <a:lstStyle/>
          <a:p>
            <a:pPr>
              <a:lnSpc>
                <a:spcPts val="2159"/>
              </a:lnSpc>
            </a:pPr>
            <a:r>
              <a:rPr lang="vi-VN" sz="2400" b="1" i="1" spc="-53" dirty="0">
                <a:solidFill>
                  <a:srgbClr val="1B1B1B"/>
                </a:solidFill>
                <a:latin typeface="Helvetica World Bold Italics"/>
                <a:ea typeface="Helvetica World Bold Italics"/>
                <a:cs typeface="Helvetica World Bold Italics"/>
              </a:rPr>
              <a:t>Hiện trạng và xu hướng phát triển của AI</a:t>
            </a:r>
            <a:endParaRPr lang="en-US" sz="2400" b="1" i="1" spc="-53" dirty="0">
              <a:solidFill>
                <a:srgbClr val="1B1B1B"/>
              </a:solidFill>
              <a:latin typeface="Helvetica World Bold Italics"/>
              <a:ea typeface="Helvetica World Bold Italics"/>
              <a:cs typeface="Helvetica World Bold Italics"/>
              <a:sym typeface="Helvetica World Bold Italics"/>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04923" y="-148528"/>
            <a:ext cx="19097845" cy="1177228"/>
            <a:chOff x="0" y="0"/>
            <a:chExt cx="5029885" cy="310052"/>
          </a:xfrm>
        </p:grpSpPr>
        <p:sp>
          <p:nvSpPr>
            <p:cNvPr id="3" name="Freeform 3"/>
            <p:cNvSpPr/>
            <p:nvPr/>
          </p:nvSpPr>
          <p:spPr>
            <a:xfrm>
              <a:off x="0" y="0"/>
              <a:ext cx="5029885" cy="310052"/>
            </a:xfrm>
            <a:custGeom>
              <a:avLst/>
              <a:gdLst/>
              <a:ahLst/>
              <a:cxnLst/>
              <a:rect l="l" t="t" r="r" b="b"/>
              <a:pathLst>
                <a:path w="5029885" h="310052">
                  <a:moveTo>
                    <a:pt x="0" y="0"/>
                  </a:moveTo>
                  <a:lnTo>
                    <a:pt x="5029885" y="0"/>
                  </a:lnTo>
                  <a:lnTo>
                    <a:pt x="5029885" y="310052"/>
                  </a:lnTo>
                  <a:lnTo>
                    <a:pt x="0" y="310052"/>
                  </a:lnTo>
                  <a:close/>
                </a:path>
              </a:pathLst>
            </a:custGeom>
            <a:solidFill>
              <a:srgbClr val="1B1B1B"/>
            </a:solidFill>
            <a:ln cap="sq">
              <a:noFill/>
              <a:prstDash val="solid"/>
              <a:miter/>
            </a:ln>
          </p:spPr>
        </p:sp>
        <p:sp>
          <p:nvSpPr>
            <p:cNvPr id="4" name="TextBox 4"/>
            <p:cNvSpPr txBox="1"/>
            <p:nvPr/>
          </p:nvSpPr>
          <p:spPr>
            <a:xfrm>
              <a:off x="0" y="-38100"/>
              <a:ext cx="5029885" cy="348152"/>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6997203" y="425242"/>
            <a:ext cx="262097" cy="174622"/>
          </a:xfrm>
          <a:custGeom>
            <a:avLst/>
            <a:gdLst/>
            <a:ahLst/>
            <a:cxnLst/>
            <a:rect l="l" t="t" r="r" b="b"/>
            <a:pathLst>
              <a:path w="262097" h="174622">
                <a:moveTo>
                  <a:pt x="0" y="0"/>
                </a:moveTo>
                <a:lnTo>
                  <a:pt x="262097" y="0"/>
                </a:lnTo>
                <a:lnTo>
                  <a:pt x="262097" y="174622"/>
                </a:lnTo>
                <a:lnTo>
                  <a:pt x="0" y="17462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Freeform 6"/>
          <p:cNvSpPr/>
          <p:nvPr/>
        </p:nvSpPr>
        <p:spPr>
          <a:xfrm>
            <a:off x="1028700" y="407682"/>
            <a:ext cx="209742" cy="209742"/>
          </a:xfrm>
          <a:custGeom>
            <a:avLst/>
            <a:gdLst/>
            <a:ahLst/>
            <a:cxnLst/>
            <a:rect l="l" t="t" r="r" b="b"/>
            <a:pathLst>
              <a:path w="209742" h="209742">
                <a:moveTo>
                  <a:pt x="0" y="0"/>
                </a:moveTo>
                <a:lnTo>
                  <a:pt x="209742" y="0"/>
                </a:lnTo>
                <a:lnTo>
                  <a:pt x="209742" y="209742"/>
                </a:lnTo>
                <a:lnTo>
                  <a:pt x="0" y="2097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Freeform 10"/>
          <p:cNvSpPr/>
          <p:nvPr/>
        </p:nvSpPr>
        <p:spPr>
          <a:xfrm>
            <a:off x="13934026" y="7151928"/>
            <a:ext cx="222105" cy="172434"/>
          </a:xfrm>
          <a:custGeom>
            <a:avLst/>
            <a:gdLst/>
            <a:ahLst/>
            <a:cxnLst/>
            <a:rect l="l" t="t" r="r" b="b"/>
            <a:pathLst>
              <a:path w="222105" h="172434">
                <a:moveTo>
                  <a:pt x="0" y="0"/>
                </a:moveTo>
                <a:lnTo>
                  <a:pt x="222105" y="0"/>
                </a:lnTo>
                <a:lnTo>
                  <a:pt x="222105" y="172434"/>
                </a:lnTo>
                <a:lnTo>
                  <a:pt x="0" y="17243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11" name="Group 11"/>
          <p:cNvGrpSpPr/>
          <p:nvPr/>
        </p:nvGrpSpPr>
        <p:grpSpPr>
          <a:xfrm>
            <a:off x="9315798" y="4777260"/>
            <a:ext cx="7801468" cy="5084498"/>
            <a:chOff x="0" y="0"/>
            <a:chExt cx="2054708" cy="542668"/>
          </a:xfrm>
        </p:grpSpPr>
        <p:sp>
          <p:nvSpPr>
            <p:cNvPr id="12" name="Freeform 12"/>
            <p:cNvSpPr/>
            <p:nvPr/>
          </p:nvSpPr>
          <p:spPr>
            <a:xfrm>
              <a:off x="0" y="0"/>
              <a:ext cx="2054708" cy="542668"/>
            </a:xfrm>
            <a:custGeom>
              <a:avLst/>
              <a:gdLst/>
              <a:ahLst/>
              <a:cxnLst/>
              <a:rect l="l" t="t" r="r" b="b"/>
              <a:pathLst>
                <a:path w="2054708" h="542668">
                  <a:moveTo>
                    <a:pt x="29771" y="0"/>
                  </a:moveTo>
                  <a:lnTo>
                    <a:pt x="2024937" y="0"/>
                  </a:lnTo>
                  <a:cubicBezTo>
                    <a:pt x="2041379" y="0"/>
                    <a:pt x="2054708" y="13329"/>
                    <a:pt x="2054708" y="29771"/>
                  </a:cubicBezTo>
                  <a:lnTo>
                    <a:pt x="2054708" y="512897"/>
                  </a:lnTo>
                  <a:cubicBezTo>
                    <a:pt x="2054708" y="529339"/>
                    <a:pt x="2041379" y="542668"/>
                    <a:pt x="2024937" y="542668"/>
                  </a:cubicBezTo>
                  <a:lnTo>
                    <a:pt x="29771" y="542668"/>
                  </a:lnTo>
                  <a:cubicBezTo>
                    <a:pt x="13329" y="542668"/>
                    <a:pt x="0" y="529339"/>
                    <a:pt x="0" y="512897"/>
                  </a:cubicBezTo>
                  <a:lnTo>
                    <a:pt x="0" y="29771"/>
                  </a:lnTo>
                  <a:cubicBezTo>
                    <a:pt x="0" y="13329"/>
                    <a:pt x="13329" y="0"/>
                    <a:pt x="29771" y="0"/>
                  </a:cubicBezTo>
                  <a:close/>
                </a:path>
              </a:pathLst>
            </a:custGeom>
            <a:solidFill>
              <a:srgbClr val="FFFFFF"/>
            </a:solidFill>
            <a:ln w="19050" cap="rnd">
              <a:solidFill>
                <a:srgbClr val="A6A6A6"/>
              </a:solidFill>
              <a:prstDash val="solid"/>
              <a:round/>
            </a:ln>
          </p:spPr>
        </p:sp>
        <p:sp>
          <p:nvSpPr>
            <p:cNvPr id="13" name="TextBox 13"/>
            <p:cNvSpPr txBox="1"/>
            <p:nvPr/>
          </p:nvSpPr>
          <p:spPr>
            <a:xfrm>
              <a:off x="0" y="-38100"/>
              <a:ext cx="2054708" cy="580768"/>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762000" y="4777750"/>
            <a:ext cx="7801468" cy="5101568"/>
            <a:chOff x="0" y="0"/>
            <a:chExt cx="2054708" cy="542668"/>
          </a:xfrm>
        </p:grpSpPr>
        <p:sp>
          <p:nvSpPr>
            <p:cNvPr id="15" name="Freeform 15"/>
            <p:cNvSpPr/>
            <p:nvPr/>
          </p:nvSpPr>
          <p:spPr>
            <a:xfrm>
              <a:off x="0" y="0"/>
              <a:ext cx="2054708" cy="542668"/>
            </a:xfrm>
            <a:custGeom>
              <a:avLst/>
              <a:gdLst/>
              <a:ahLst/>
              <a:cxnLst/>
              <a:rect l="l" t="t" r="r" b="b"/>
              <a:pathLst>
                <a:path w="2054708" h="542668">
                  <a:moveTo>
                    <a:pt x="29771" y="0"/>
                  </a:moveTo>
                  <a:lnTo>
                    <a:pt x="2024937" y="0"/>
                  </a:lnTo>
                  <a:cubicBezTo>
                    <a:pt x="2041379" y="0"/>
                    <a:pt x="2054708" y="13329"/>
                    <a:pt x="2054708" y="29771"/>
                  </a:cubicBezTo>
                  <a:lnTo>
                    <a:pt x="2054708" y="512897"/>
                  </a:lnTo>
                  <a:cubicBezTo>
                    <a:pt x="2054708" y="529339"/>
                    <a:pt x="2041379" y="542668"/>
                    <a:pt x="2024937" y="542668"/>
                  </a:cubicBezTo>
                  <a:lnTo>
                    <a:pt x="29771" y="542668"/>
                  </a:lnTo>
                  <a:cubicBezTo>
                    <a:pt x="13329" y="542668"/>
                    <a:pt x="0" y="529339"/>
                    <a:pt x="0" y="512897"/>
                  </a:cubicBezTo>
                  <a:lnTo>
                    <a:pt x="0" y="29771"/>
                  </a:lnTo>
                  <a:cubicBezTo>
                    <a:pt x="0" y="13329"/>
                    <a:pt x="13329" y="0"/>
                    <a:pt x="29771" y="0"/>
                  </a:cubicBezTo>
                  <a:close/>
                </a:path>
              </a:pathLst>
            </a:custGeom>
            <a:solidFill>
              <a:srgbClr val="FFFFFF"/>
            </a:solidFill>
            <a:ln w="19050" cap="rnd">
              <a:solidFill>
                <a:srgbClr val="A6A6A6"/>
              </a:solidFill>
              <a:prstDash val="solid"/>
              <a:round/>
            </a:ln>
          </p:spPr>
        </p:sp>
        <p:sp>
          <p:nvSpPr>
            <p:cNvPr id="16" name="TextBox 16"/>
            <p:cNvSpPr txBox="1"/>
            <p:nvPr/>
          </p:nvSpPr>
          <p:spPr>
            <a:xfrm>
              <a:off x="0" y="-38100"/>
              <a:ext cx="2054708" cy="580768"/>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13182600" y="298090"/>
            <a:ext cx="9917390" cy="4466622"/>
            <a:chOff x="0" y="0"/>
            <a:chExt cx="8459470" cy="3810000"/>
          </a:xfrm>
        </p:grpSpPr>
        <p:sp>
          <p:nvSpPr>
            <p:cNvPr id="18" name="Freeform 18"/>
            <p:cNvSpPr/>
            <p:nvPr/>
          </p:nvSpPr>
          <p:spPr>
            <a:xfrm flipH="1">
              <a:off x="0" y="0"/>
              <a:ext cx="8459470" cy="3808730"/>
            </a:xfrm>
            <a:custGeom>
              <a:avLst/>
              <a:gdLst/>
              <a:ahLst/>
              <a:cxnLst/>
              <a:rect l="l" t="t" r="r" b="b"/>
              <a:pathLst>
                <a:path w="8459470" h="3808730">
                  <a:moveTo>
                    <a:pt x="8001000" y="0"/>
                  </a:moveTo>
                  <a:lnTo>
                    <a:pt x="458470" y="0"/>
                  </a:lnTo>
                  <a:cubicBezTo>
                    <a:pt x="204470" y="0"/>
                    <a:pt x="0" y="205740"/>
                    <a:pt x="0" y="458470"/>
                  </a:cubicBezTo>
                  <a:lnTo>
                    <a:pt x="0" y="2320290"/>
                  </a:lnTo>
                  <a:cubicBezTo>
                    <a:pt x="0" y="2451100"/>
                    <a:pt x="55880" y="2576830"/>
                    <a:pt x="154939" y="2663190"/>
                  </a:cubicBezTo>
                  <a:lnTo>
                    <a:pt x="1318260" y="3693160"/>
                  </a:lnTo>
                  <a:cubicBezTo>
                    <a:pt x="1402080" y="3768090"/>
                    <a:pt x="1510030" y="3808730"/>
                    <a:pt x="1623060" y="3808730"/>
                  </a:cubicBezTo>
                  <a:lnTo>
                    <a:pt x="4699000" y="3808730"/>
                  </a:lnTo>
                  <a:cubicBezTo>
                    <a:pt x="4953000" y="3808730"/>
                    <a:pt x="5157470" y="3602990"/>
                    <a:pt x="5157470" y="3350260"/>
                  </a:cubicBezTo>
                  <a:lnTo>
                    <a:pt x="5157470" y="3227070"/>
                  </a:lnTo>
                  <a:cubicBezTo>
                    <a:pt x="5157470" y="2973070"/>
                    <a:pt x="5363210" y="2768600"/>
                    <a:pt x="5615940" y="2768600"/>
                  </a:cubicBezTo>
                  <a:lnTo>
                    <a:pt x="8001000" y="2768600"/>
                  </a:lnTo>
                  <a:cubicBezTo>
                    <a:pt x="8253730" y="2768600"/>
                    <a:pt x="8459470" y="2562860"/>
                    <a:pt x="8459470" y="2310130"/>
                  </a:cubicBezTo>
                  <a:lnTo>
                    <a:pt x="8459470" y="458470"/>
                  </a:lnTo>
                  <a:cubicBezTo>
                    <a:pt x="8459470" y="205740"/>
                    <a:pt x="8253730" y="0"/>
                    <a:pt x="8001000" y="0"/>
                  </a:cubicBezTo>
                  <a:close/>
                </a:path>
              </a:pathLst>
            </a:custGeom>
            <a:blipFill>
              <a:blip r:embed="rId8"/>
              <a:stretch>
                <a:fillRect t="-18182" b="-29796"/>
              </a:stretch>
            </a:blipFill>
          </p:spPr>
        </p:sp>
      </p:grpSp>
      <p:sp>
        <p:nvSpPr>
          <p:cNvPr id="20" name="TextBox 20"/>
          <p:cNvSpPr txBox="1"/>
          <p:nvPr/>
        </p:nvSpPr>
        <p:spPr>
          <a:xfrm>
            <a:off x="347408" y="1151873"/>
            <a:ext cx="12082862" cy="2622641"/>
          </a:xfrm>
          <a:prstGeom prst="rect">
            <a:avLst/>
          </a:prstGeom>
        </p:spPr>
        <p:txBody>
          <a:bodyPr wrap="square" lIns="0" tIns="0" rIns="0" bIns="0" rtlCol="0" anchor="t">
            <a:spAutoFit/>
          </a:bodyPr>
          <a:lstStyle/>
          <a:p>
            <a:pPr algn="l">
              <a:lnSpc>
                <a:spcPts val="10592"/>
              </a:lnSpc>
            </a:pPr>
            <a:r>
              <a:rPr lang="en-US" sz="7200" b="1" spc="-720" dirty="0" err="1">
                <a:solidFill>
                  <a:srgbClr val="1B1B1B"/>
                </a:solidFill>
                <a:latin typeface="Telegraf Medium"/>
              </a:rPr>
              <a:t>Thực</a:t>
            </a:r>
            <a:r>
              <a:rPr lang="en-US" sz="7200" b="1" spc="-720" dirty="0">
                <a:solidFill>
                  <a:srgbClr val="1B1B1B"/>
                </a:solidFill>
                <a:latin typeface="Telegraf Medium"/>
              </a:rPr>
              <a:t> </a:t>
            </a:r>
            <a:r>
              <a:rPr lang="en-US" sz="7200" b="1" spc="-720" dirty="0" err="1">
                <a:solidFill>
                  <a:srgbClr val="1B1B1B"/>
                </a:solidFill>
                <a:latin typeface="Telegraf Medium"/>
              </a:rPr>
              <a:t>trạng</a:t>
            </a:r>
            <a:r>
              <a:rPr lang="en-US" sz="7200" b="1" spc="-720" dirty="0">
                <a:solidFill>
                  <a:srgbClr val="1B1B1B"/>
                </a:solidFill>
                <a:latin typeface="Telegraf Medium"/>
              </a:rPr>
              <a:t> </a:t>
            </a:r>
            <a:r>
              <a:rPr lang="en-US" sz="7200" b="1" spc="-720" dirty="0" err="1">
                <a:solidFill>
                  <a:srgbClr val="1B1B1B"/>
                </a:solidFill>
                <a:latin typeface="Telegraf Medium"/>
              </a:rPr>
              <a:t>và</a:t>
            </a:r>
            <a:r>
              <a:rPr lang="en-US" sz="7200" b="1" spc="-720" dirty="0">
                <a:solidFill>
                  <a:srgbClr val="1B1B1B"/>
                </a:solidFill>
                <a:latin typeface="Telegraf Medium"/>
              </a:rPr>
              <a:t> </a:t>
            </a:r>
            <a:r>
              <a:rPr lang="en-US" sz="7200" b="1" spc="-720" dirty="0" err="1">
                <a:solidFill>
                  <a:srgbClr val="1B1B1B"/>
                </a:solidFill>
                <a:latin typeface="Telegraf Medium"/>
              </a:rPr>
              <a:t>Mục</a:t>
            </a:r>
            <a:r>
              <a:rPr lang="en-US" sz="7200" b="1" spc="-720" dirty="0">
                <a:solidFill>
                  <a:srgbClr val="1B1B1B"/>
                </a:solidFill>
                <a:latin typeface="Telegraf Medium"/>
              </a:rPr>
              <a:t> </a:t>
            </a:r>
            <a:r>
              <a:rPr lang="en-US" sz="7200" b="1" spc="-720" dirty="0" err="1">
                <a:solidFill>
                  <a:srgbClr val="1B1B1B"/>
                </a:solidFill>
                <a:latin typeface="Telegraf Medium"/>
              </a:rPr>
              <a:t>tiêu</a:t>
            </a:r>
            <a:r>
              <a:rPr lang="en-US" sz="7200" b="1" spc="-720" dirty="0">
                <a:solidFill>
                  <a:srgbClr val="1B1B1B"/>
                </a:solidFill>
                <a:latin typeface="Telegraf Medium"/>
              </a:rPr>
              <a:t> </a:t>
            </a:r>
            <a:r>
              <a:rPr lang="en-US" sz="7200" b="1" spc="-720" dirty="0" err="1">
                <a:solidFill>
                  <a:srgbClr val="1B1B1B"/>
                </a:solidFill>
                <a:latin typeface="Telegraf Medium"/>
              </a:rPr>
              <a:t>phát</a:t>
            </a:r>
            <a:r>
              <a:rPr lang="en-US" sz="7200" b="1" spc="-720" dirty="0">
                <a:solidFill>
                  <a:srgbClr val="1B1B1B"/>
                </a:solidFill>
                <a:latin typeface="Telegraf Medium"/>
              </a:rPr>
              <a:t> </a:t>
            </a:r>
            <a:r>
              <a:rPr lang="en-US" sz="7200" b="1" spc="-720" dirty="0" err="1">
                <a:solidFill>
                  <a:srgbClr val="1B1B1B"/>
                </a:solidFill>
                <a:latin typeface="Telegraf Medium"/>
              </a:rPr>
              <a:t>triển</a:t>
            </a:r>
            <a:r>
              <a:rPr lang="en-US" sz="7200" b="1" spc="-720" dirty="0">
                <a:solidFill>
                  <a:srgbClr val="1B1B1B"/>
                </a:solidFill>
                <a:latin typeface="Telegraf Medium"/>
              </a:rPr>
              <a:t> </a:t>
            </a:r>
            <a:r>
              <a:rPr lang="en-US" sz="7200" b="1" spc="-720" dirty="0" err="1">
                <a:solidFill>
                  <a:srgbClr val="1B1B1B"/>
                </a:solidFill>
                <a:latin typeface="Telegraf Medium"/>
              </a:rPr>
              <a:t>của</a:t>
            </a:r>
            <a:r>
              <a:rPr lang="en-US" sz="7200" b="1" spc="-720" dirty="0">
                <a:solidFill>
                  <a:srgbClr val="1B1B1B"/>
                </a:solidFill>
                <a:latin typeface="Telegraf Medium"/>
              </a:rPr>
              <a:t> AI</a:t>
            </a:r>
            <a:endParaRPr lang="en-US" sz="7200" b="1" spc="-720" dirty="0">
              <a:solidFill>
                <a:srgbClr val="1B1B1B"/>
              </a:solidFill>
              <a:latin typeface="Telegraf Medium"/>
              <a:sym typeface="Telegraf Medium"/>
            </a:endParaRPr>
          </a:p>
        </p:txBody>
      </p:sp>
      <p:sp>
        <p:nvSpPr>
          <p:cNvPr id="21" name="TextBox 21"/>
          <p:cNvSpPr txBox="1"/>
          <p:nvPr/>
        </p:nvSpPr>
        <p:spPr>
          <a:xfrm>
            <a:off x="1387797" y="371815"/>
            <a:ext cx="1618180" cy="259715"/>
          </a:xfrm>
          <a:prstGeom prst="rect">
            <a:avLst/>
          </a:prstGeom>
        </p:spPr>
        <p:txBody>
          <a:bodyPr lIns="0" tIns="0" rIns="0" bIns="0" rtlCol="0" anchor="t">
            <a:spAutoFit/>
          </a:bodyPr>
          <a:lstStyle/>
          <a:p>
            <a:pPr algn="l">
              <a:lnSpc>
                <a:spcPts val="1960"/>
              </a:lnSpc>
              <a:spcBef>
                <a:spcPct val="0"/>
              </a:spcBef>
            </a:pPr>
            <a:r>
              <a:rPr lang="en-US" sz="1400" b="1" spc="-42">
                <a:solidFill>
                  <a:srgbClr val="FFFFFF"/>
                </a:solidFill>
                <a:latin typeface="Helvetica World Bold"/>
                <a:ea typeface="Helvetica World Bold"/>
                <a:cs typeface="Helvetica World Bold"/>
                <a:sym typeface="Helvetica World Bold"/>
              </a:rPr>
              <a:t>SALFORD &amp; CO.</a:t>
            </a:r>
          </a:p>
        </p:txBody>
      </p:sp>
      <p:sp>
        <p:nvSpPr>
          <p:cNvPr id="22" name="TextBox 22"/>
          <p:cNvSpPr txBox="1"/>
          <p:nvPr/>
        </p:nvSpPr>
        <p:spPr>
          <a:xfrm>
            <a:off x="391444" y="3708405"/>
            <a:ext cx="12038825" cy="709681"/>
          </a:xfrm>
          <a:prstGeom prst="rect">
            <a:avLst/>
          </a:prstGeom>
        </p:spPr>
        <p:txBody>
          <a:bodyPr wrap="square" lIns="0" tIns="0" rIns="0" bIns="0" rtlCol="0" anchor="t">
            <a:spAutoFit/>
          </a:bodyPr>
          <a:lstStyle/>
          <a:p>
            <a:pPr algn="l">
              <a:lnSpc>
                <a:spcPts val="5880"/>
              </a:lnSpc>
              <a:spcBef>
                <a:spcPct val="0"/>
              </a:spcBef>
            </a:pPr>
            <a:r>
              <a:rPr lang="en-US" sz="4200" spc="-273" dirty="0">
                <a:solidFill>
                  <a:srgbClr val="A6A6A6"/>
                </a:solidFill>
                <a:latin typeface="Telegraf"/>
              </a:rPr>
              <a:t>Current State and Development Goals of AI</a:t>
            </a:r>
            <a:endParaRPr lang="en-US" sz="4200" spc="-273" dirty="0">
              <a:solidFill>
                <a:srgbClr val="A6A6A6"/>
              </a:solidFill>
              <a:latin typeface="Telegraf"/>
              <a:sym typeface="Telegraf"/>
            </a:endParaRPr>
          </a:p>
        </p:txBody>
      </p:sp>
      <p:sp>
        <p:nvSpPr>
          <p:cNvPr id="27" name="TextBox 26">
            <a:extLst>
              <a:ext uri="{FF2B5EF4-FFF2-40B4-BE49-F238E27FC236}">
                <a16:creationId xmlns:a16="http://schemas.microsoft.com/office/drawing/2014/main" id="{B9FF1443-32FB-43A7-BA1D-E6074AA545D1}"/>
              </a:ext>
            </a:extLst>
          </p:cNvPr>
          <p:cNvSpPr txBox="1"/>
          <p:nvPr/>
        </p:nvSpPr>
        <p:spPr>
          <a:xfrm>
            <a:off x="2196887" y="4763223"/>
            <a:ext cx="5791200" cy="738664"/>
          </a:xfrm>
          <a:prstGeom prst="rect">
            <a:avLst/>
          </a:prstGeom>
          <a:noFill/>
        </p:spPr>
        <p:txBody>
          <a:bodyPr wrap="square" rtlCol="0">
            <a:spAutoFit/>
          </a:bodyPr>
          <a:lstStyle/>
          <a:p>
            <a:r>
              <a:rPr lang="en-US" sz="4200" spc="-273" dirty="0" err="1">
                <a:solidFill>
                  <a:schemeClr val="tx1">
                    <a:lumMod val="75000"/>
                    <a:lumOff val="25000"/>
                  </a:schemeClr>
                </a:solidFill>
                <a:latin typeface="Segoe UI Black" panose="020B0A02040204020203" pitchFamily="34" charset="0"/>
                <a:ea typeface="Segoe UI Black" panose="020B0A02040204020203" pitchFamily="34" charset="0"/>
              </a:rPr>
              <a:t>Thực</a:t>
            </a:r>
            <a:r>
              <a:rPr lang="en-US" sz="4200" spc="-273" dirty="0">
                <a:solidFill>
                  <a:schemeClr val="tx1">
                    <a:lumMod val="75000"/>
                    <a:lumOff val="25000"/>
                  </a:schemeClr>
                </a:solidFill>
                <a:latin typeface="Segoe UI Black" panose="020B0A02040204020203" pitchFamily="34" charset="0"/>
                <a:ea typeface="Segoe UI Black" panose="020B0A02040204020203" pitchFamily="34" charset="0"/>
              </a:rPr>
              <a:t> </a:t>
            </a:r>
            <a:r>
              <a:rPr lang="en-US" sz="4200" spc="-273" dirty="0" err="1">
                <a:solidFill>
                  <a:schemeClr val="tx1">
                    <a:lumMod val="75000"/>
                    <a:lumOff val="25000"/>
                  </a:schemeClr>
                </a:solidFill>
                <a:latin typeface="Segoe UI Black" panose="020B0A02040204020203" pitchFamily="34" charset="0"/>
                <a:ea typeface="Segoe UI Black" panose="020B0A02040204020203" pitchFamily="34" charset="0"/>
              </a:rPr>
              <a:t>trạng</a:t>
            </a:r>
            <a:r>
              <a:rPr lang="en-US" sz="4200" spc="-273" dirty="0">
                <a:solidFill>
                  <a:schemeClr val="tx1">
                    <a:lumMod val="75000"/>
                    <a:lumOff val="25000"/>
                  </a:schemeClr>
                </a:solidFill>
                <a:latin typeface="Segoe UI Black" panose="020B0A02040204020203" pitchFamily="34" charset="0"/>
                <a:ea typeface="Segoe UI Black" panose="020B0A02040204020203" pitchFamily="34" charset="0"/>
              </a:rPr>
              <a:t> </a:t>
            </a:r>
            <a:r>
              <a:rPr lang="en-US" sz="4200" spc="-273" dirty="0" err="1">
                <a:solidFill>
                  <a:schemeClr val="tx1">
                    <a:lumMod val="75000"/>
                    <a:lumOff val="25000"/>
                  </a:schemeClr>
                </a:solidFill>
                <a:latin typeface="Segoe UI Black" panose="020B0A02040204020203" pitchFamily="34" charset="0"/>
                <a:ea typeface="Segoe UI Black" panose="020B0A02040204020203" pitchFamily="34" charset="0"/>
              </a:rPr>
              <a:t>hiện</a:t>
            </a:r>
            <a:r>
              <a:rPr lang="en-US" sz="4200" spc="-273" dirty="0">
                <a:solidFill>
                  <a:schemeClr val="tx1">
                    <a:lumMod val="75000"/>
                    <a:lumOff val="25000"/>
                  </a:schemeClr>
                </a:solidFill>
                <a:latin typeface="Segoe UI Black" panose="020B0A02040204020203" pitchFamily="34" charset="0"/>
                <a:ea typeface="Segoe UI Black" panose="020B0A02040204020203" pitchFamily="34" charset="0"/>
              </a:rPr>
              <a:t> nay</a:t>
            </a:r>
            <a:r>
              <a:rPr lang="en-US" dirty="0"/>
              <a:t>:</a:t>
            </a:r>
          </a:p>
        </p:txBody>
      </p:sp>
      <p:sp>
        <p:nvSpPr>
          <p:cNvPr id="28" name="TextBox 27">
            <a:extLst>
              <a:ext uri="{FF2B5EF4-FFF2-40B4-BE49-F238E27FC236}">
                <a16:creationId xmlns:a16="http://schemas.microsoft.com/office/drawing/2014/main" id="{2DF6E814-E740-4B6E-B314-F791B6E62E00}"/>
              </a:ext>
            </a:extLst>
          </p:cNvPr>
          <p:cNvSpPr txBox="1"/>
          <p:nvPr/>
        </p:nvSpPr>
        <p:spPr>
          <a:xfrm>
            <a:off x="10711965" y="4797312"/>
            <a:ext cx="6248400" cy="738664"/>
          </a:xfrm>
          <a:prstGeom prst="rect">
            <a:avLst/>
          </a:prstGeom>
          <a:noFill/>
        </p:spPr>
        <p:txBody>
          <a:bodyPr wrap="square" rtlCol="0">
            <a:spAutoFit/>
          </a:bodyPr>
          <a:lstStyle/>
          <a:p>
            <a:r>
              <a:rPr lang="vi-VN" sz="4200" spc="-273" dirty="0">
                <a:solidFill>
                  <a:schemeClr val="tx1">
                    <a:lumMod val="75000"/>
                    <a:lumOff val="25000"/>
                  </a:schemeClr>
                </a:solidFill>
                <a:latin typeface="Segoe UI Black" panose="020B0A02040204020203" pitchFamily="34" charset="0"/>
                <a:ea typeface="Segoe UI Black" panose="020B0A02040204020203" pitchFamily="34" charset="0"/>
              </a:rPr>
              <a:t>Kỳ vọng tương lai:</a:t>
            </a:r>
            <a:endParaRPr lang="en-US" sz="4200" spc="-273" dirty="0">
              <a:solidFill>
                <a:schemeClr val="tx1">
                  <a:lumMod val="75000"/>
                  <a:lumOff val="25000"/>
                </a:schemeClr>
              </a:solidFill>
              <a:latin typeface="Segoe UI Black" panose="020B0A02040204020203" pitchFamily="34" charset="0"/>
              <a:ea typeface="Segoe UI Black" panose="020B0A02040204020203" pitchFamily="34" charset="0"/>
            </a:endParaRPr>
          </a:p>
        </p:txBody>
      </p:sp>
      <p:sp>
        <p:nvSpPr>
          <p:cNvPr id="30" name="Rectangle 1">
            <a:extLst>
              <a:ext uri="{FF2B5EF4-FFF2-40B4-BE49-F238E27FC236}">
                <a16:creationId xmlns:a16="http://schemas.microsoft.com/office/drawing/2014/main" id="{B72A12D5-0004-4324-AAD9-A585E611908C}"/>
              </a:ext>
            </a:extLst>
          </p:cNvPr>
          <p:cNvSpPr>
            <a:spLocks noChangeArrowheads="1"/>
          </p:cNvSpPr>
          <p:nvPr/>
        </p:nvSpPr>
        <p:spPr bwMode="auto">
          <a:xfrm>
            <a:off x="1028700" y="5889678"/>
            <a:ext cx="7429897" cy="28777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lang="en-US" altLang="en-US" sz="2800" spc="-53" dirty="0" err="1">
                <a:solidFill>
                  <a:srgbClr val="1B1B1B"/>
                </a:solidFill>
                <a:latin typeface="Helvetica World"/>
                <a:ea typeface="Helvetica World"/>
                <a:cs typeface="Helvetica World"/>
              </a:rPr>
              <a:t>Phát</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triển</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với</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tốc</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độ</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vượt</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bậc</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tác</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động</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đa</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lĩnh</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vực</a:t>
            </a:r>
            <a:r>
              <a:rPr lang="en-US" altLang="en-US" sz="2800" spc="-53" dirty="0">
                <a:solidFill>
                  <a:srgbClr val="1B1B1B"/>
                </a:solidFill>
                <a:latin typeface="Helvetica World"/>
                <a:ea typeface="Helvetica World"/>
                <a:cs typeface="Helvetica World"/>
              </a:rPr>
              <a:t>. </a:t>
            </a:r>
          </a:p>
          <a:p>
            <a:pPr lvl="0" eaLnBrk="0" fontAlgn="base" hangingPunct="0">
              <a:spcBef>
                <a:spcPct val="0"/>
              </a:spcBef>
              <a:spcAft>
                <a:spcPct val="0"/>
              </a:spcAft>
            </a:pPr>
            <a:r>
              <a:rPr lang="en-US" sz="2400" i="1" dirty="0">
                <a:solidFill>
                  <a:schemeClr val="bg1">
                    <a:lumMod val="65000"/>
                  </a:schemeClr>
                </a:solidFill>
              </a:rPr>
              <a:t>Developing at a rapid pace with multi-sector impacts.</a:t>
            </a:r>
            <a:endParaRPr lang="en-US" altLang="en-US" sz="2400" i="1" spc="-53" dirty="0">
              <a:solidFill>
                <a:schemeClr val="bg1">
                  <a:lumMod val="65000"/>
                </a:schemeClr>
              </a:solidFill>
              <a:latin typeface="Helvetica World"/>
              <a:ea typeface="Helvetica World"/>
              <a:cs typeface="Helvetica World"/>
            </a:endParaRPr>
          </a:p>
          <a:p>
            <a:pPr marL="0" marR="0" lvl="0" indent="0" algn="l" defTabSz="914400" rtl="0" eaLnBrk="0" fontAlgn="base" latinLnBrk="0" hangingPunct="0">
              <a:lnSpc>
                <a:spcPct val="100000"/>
              </a:lnSpc>
              <a:spcBef>
                <a:spcPct val="0"/>
              </a:spcBef>
              <a:spcAft>
                <a:spcPct val="0"/>
              </a:spcAft>
              <a:buClrTx/>
              <a:buSzTx/>
              <a:tabLst/>
            </a:pPr>
            <a:r>
              <a:rPr lang="en-US" altLang="en-US" sz="2800" spc="-53" dirty="0" err="1">
                <a:solidFill>
                  <a:srgbClr val="1B1B1B"/>
                </a:solidFill>
                <a:latin typeface="Helvetica World"/>
                <a:ea typeface="Helvetica World"/>
                <a:cs typeface="Helvetica World"/>
              </a:rPr>
              <a:t>Phần</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lớn</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vẫn</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là</a:t>
            </a:r>
            <a:r>
              <a:rPr lang="en-US" altLang="en-US" sz="2800" spc="-53" dirty="0">
                <a:solidFill>
                  <a:srgbClr val="1B1B1B"/>
                </a:solidFill>
                <a:latin typeface="Helvetica World"/>
                <a:ea typeface="Helvetica World"/>
                <a:cs typeface="Helvetica World"/>
              </a:rPr>
              <a:t> AI </a:t>
            </a:r>
            <a:r>
              <a:rPr lang="en-US" altLang="en-US" sz="2800" spc="-53" dirty="0" err="1">
                <a:solidFill>
                  <a:srgbClr val="1B1B1B"/>
                </a:solidFill>
                <a:latin typeface="Helvetica World"/>
                <a:ea typeface="Helvetica World"/>
                <a:cs typeface="Helvetica World"/>
              </a:rPr>
              <a:t>hẹp</a:t>
            </a:r>
            <a:r>
              <a:rPr lang="en-US" altLang="en-US" sz="2800" spc="-53" dirty="0">
                <a:solidFill>
                  <a:srgbClr val="1B1B1B"/>
                </a:solidFill>
                <a:latin typeface="Helvetica World"/>
                <a:ea typeface="Helvetica World"/>
                <a:cs typeface="Helvetica World"/>
              </a:rPr>
              <a:t> / AI </a:t>
            </a:r>
            <a:r>
              <a:rPr lang="en-US" altLang="en-US" sz="2800" spc="-53" dirty="0" err="1">
                <a:solidFill>
                  <a:srgbClr val="1B1B1B"/>
                </a:solidFill>
                <a:latin typeface="Helvetica World"/>
                <a:ea typeface="Helvetica World"/>
                <a:cs typeface="Helvetica World"/>
              </a:rPr>
              <a:t>yếu</a:t>
            </a:r>
            <a:r>
              <a:rPr lang="en-US" altLang="en-US" sz="2800" spc="-53" dirty="0">
                <a:solidFill>
                  <a:srgbClr val="1B1B1B"/>
                </a:solidFill>
                <a:latin typeface="Helvetica World"/>
                <a:ea typeface="Helvetica World"/>
                <a:cs typeface="Helvetica World"/>
              </a:rPr>
              <a:t> (Narrow AI): </a:t>
            </a:r>
            <a:r>
              <a:rPr lang="en-US" altLang="en-US" sz="2800" spc="-53" dirty="0" err="1">
                <a:solidFill>
                  <a:srgbClr val="1B1B1B"/>
                </a:solidFill>
                <a:latin typeface="Helvetica World"/>
                <a:ea typeface="Helvetica World"/>
                <a:cs typeface="Helvetica World"/>
              </a:rPr>
              <a:t>chỉ</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giải</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quyết</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bài</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toán</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trong</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phạm</a:t>
            </a:r>
            <a:r>
              <a:rPr lang="en-US" altLang="en-US" sz="2800" spc="-53" dirty="0">
                <a:solidFill>
                  <a:srgbClr val="1B1B1B"/>
                </a:solidFill>
                <a:latin typeface="Helvetica World"/>
                <a:ea typeface="Helvetica World"/>
                <a:cs typeface="Helvetica World"/>
              </a:rPr>
              <a:t> vi </a:t>
            </a:r>
            <a:r>
              <a:rPr lang="en-US" altLang="en-US" sz="2800" spc="-53" dirty="0" err="1">
                <a:solidFill>
                  <a:srgbClr val="1B1B1B"/>
                </a:solidFill>
                <a:latin typeface="Helvetica World"/>
                <a:ea typeface="Helvetica World"/>
                <a:cs typeface="Helvetica World"/>
              </a:rPr>
              <a:t>chuyên</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biệt</a:t>
            </a:r>
            <a:r>
              <a:rPr lang="en-US" altLang="en-US" sz="2800" spc="-53" dirty="0">
                <a:solidFill>
                  <a:srgbClr val="1B1B1B"/>
                </a:solidFill>
                <a:latin typeface="Helvetica World"/>
                <a:ea typeface="Helvetica World"/>
                <a:cs typeface="Helvetica World"/>
              </a:rPr>
              <a:t>.</a:t>
            </a:r>
          </a:p>
          <a:p>
            <a:pPr lvl="0" eaLnBrk="0" fontAlgn="base" hangingPunct="0">
              <a:spcBef>
                <a:spcPct val="0"/>
              </a:spcBef>
              <a:spcAft>
                <a:spcPct val="0"/>
              </a:spcAft>
            </a:pPr>
            <a:r>
              <a:rPr lang="en-US" sz="2400" i="1" dirty="0">
                <a:solidFill>
                  <a:schemeClr val="bg1">
                    <a:lumMod val="65000"/>
                  </a:schemeClr>
                </a:solidFill>
              </a:rPr>
              <a:t>However, the majority remains Narrow AI (Weak AI), which only solves problems within specialized domains.</a:t>
            </a:r>
            <a:endParaRPr lang="en-US" altLang="en-US" sz="2400" i="1" spc="-53" dirty="0">
              <a:solidFill>
                <a:schemeClr val="bg1">
                  <a:lumMod val="65000"/>
                </a:schemeClr>
              </a:solidFill>
              <a:latin typeface="Helvetica World"/>
              <a:ea typeface="Helvetica World"/>
              <a:cs typeface="Helvetica World"/>
            </a:endParaRPr>
          </a:p>
        </p:txBody>
      </p:sp>
      <p:sp>
        <p:nvSpPr>
          <p:cNvPr id="32" name="Rectangle 2">
            <a:extLst>
              <a:ext uri="{FF2B5EF4-FFF2-40B4-BE49-F238E27FC236}">
                <a16:creationId xmlns:a16="http://schemas.microsoft.com/office/drawing/2014/main" id="{B65DE3E4-ED83-478F-8690-3EDE42A6968B}"/>
              </a:ext>
            </a:extLst>
          </p:cNvPr>
          <p:cNvSpPr>
            <a:spLocks noChangeArrowheads="1"/>
          </p:cNvSpPr>
          <p:nvPr/>
        </p:nvSpPr>
        <p:spPr bwMode="auto">
          <a:xfrm>
            <a:off x="9648999" y="5809741"/>
            <a:ext cx="7067201" cy="37394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45720" numCol="1" anchor="ctr" anchorCtr="0" compatLnSpc="1">
            <a:prstTxWarp prst="textNoShape">
              <a:avLst/>
            </a:prstTxWarp>
            <a:spAutoFit/>
          </a:bodyPr>
          <a:lstStyle/>
          <a:p>
            <a:pPr eaLnBrk="0" fontAlgn="base" hangingPunct="0">
              <a:spcBef>
                <a:spcPct val="0"/>
              </a:spcBef>
              <a:spcAft>
                <a:spcPct val="0"/>
              </a:spcAft>
            </a:pPr>
            <a:r>
              <a:rPr lang="en-US" altLang="en-US" sz="2800" spc="-53" dirty="0" err="1">
                <a:solidFill>
                  <a:srgbClr val="1B1B1B"/>
                </a:solidFill>
                <a:latin typeface="Helvetica World"/>
                <a:ea typeface="Helvetica World"/>
                <a:cs typeface="Helvetica World"/>
              </a:rPr>
              <a:t>Hướng</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tới</a:t>
            </a:r>
            <a:r>
              <a:rPr lang="en-US" altLang="en-US" sz="2800" spc="-53" dirty="0">
                <a:solidFill>
                  <a:srgbClr val="1B1B1B"/>
                </a:solidFill>
                <a:latin typeface="Helvetica World"/>
                <a:ea typeface="Helvetica World"/>
                <a:cs typeface="Helvetica World"/>
              </a:rPr>
              <a:t> AI </a:t>
            </a:r>
            <a:r>
              <a:rPr lang="en-US" altLang="en-US" sz="2800" spc="-53" dirty="0" err="1">
                <a:solidFill>
                  <a:srgbClr val="1B1B1B"/>
                </a:solidFill>
                <a:latin typeface="Helvetica World"/>
                <a:ea typeface="Helvetica World"/>
                <a:cs typeface="Helvetica World"/>
              </a:rPr>
              <a:t>tổng</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quát</a:t>
            </a:r>
            <a:r>
              <a:rPr lang="en-US" altLang="en-US" sz="2800" spc="-53" dirty="0">
                <a:solidFill>
                  <a:srgbClr val="1B1B1B"/>
                </a:solidFill>
                <a:latin typeface="Helvetica World"/>
                <a:ea typeface="Helvetica World"/>
                <a:cs typeface="Helvetica World"/>
              </a:rPr>
              <a:t> / AI </a:t>
            </a:r>
            <a:r>
              <a:rPr lang="en-US" altLang="en-US" sz="2800" spc="-53" dirty="0" err="1">
                <a:solidFill>
                  <a:srgbClr val="1B1B1B"/>
                </a:solidFill>
                <a:latin typeface="Helvetica World"/>
                <a:ea typeface="Helvetica World"/>
                <a:cs typeface="Helvetica World"/>
              </a:rPr>
              <a:t>mạnh</a:t>
            </a:r>
            <a:r>
              <a:rPr lang="en-US" altLang="en-US" sz="2800" spc="-53" dirty="0">
                <a:solidFill>
                  <a:srgbClr val="1B1B1B"/>
                </a:solidFill>
                <a:latin typeface="Helvetica World"/>
                <a:ea typeface="Helvetica World"/>
                <a:cs typeface="Helvetica World"/>
              </a:rPr>
              <a:t> (AGI): </a:t>
            </a:r>
            <a:r>
              <a:rPr lang="en-US" altLang="en-US" sz="2800" spc="-53" dirty="0" err="1">
                <a:solidFill>
                  <a:srgbClr val="1B1B1B"/>
                </a:solidFill>
                <a:latin typeface="Helvetica World"/>
                <a:ea typeface="Helvetica World"/>
                <a:cs typeface="Helvetica World"/>
              </a:rPr>
              <a:t>có</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năng</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lực</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trí</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tuệ</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tương</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đương</a:t>
            </a:r>
            <a:r>
              <a:rPr lang="en-US" altLang="en-US" sz="2800" spc="-53" dirty="0">
                <a:solidFill>
                  <a:srgbClr val="1B1B1B"/>
                </a:solidFill>
                <a:latin typeface="Helvetica World"/>
                <a:ea typeface="Helvetica World"/>
                <a:cs typeface="Helvetica World"/>
              </a:rPr>
              <a:t> con </a:t>
            </a:r>
            <a:r>
              <a:rPr lang="en-US" altLang="en-US" sz="2800" spc="-53" dirty="0" err="1">
                <a:solidFill>
                  <a:srgbClr val="1B1B1B"/>
                </a:solidFill>
                <a:latin typeface="Helvetica World"/>
                <a:ea typeface="Helvetica World"/>
                <a:cs typeface="Helvetica World"/>
              </a:rPr>
              <a:t>người</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có</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khả</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năng</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chuyển</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giao</a:t>
            </a:r>
            <a:r>
              <a:rPr lang="en-US" altLang="en-US" sz="2800" spc="-53" dirty="0">
                <a:solidFill>
                  <a:srgbClr val="1B1B1B"/>
                </a:solidFill>
                <a:latin typeface="Helvetica World"/>
                <a:ea typeface="Helvetica World"/>
                <a:cs typeface="Helvetica World"/>
              </a:rPr>
              <a:t> tri </a:t>
            </a:r>
            <a:r>
              <a:rPr lang="en-US" altLang="en-US" sz="2800" spc="-53" dirty="0" err="1">
                <a:solidFill>
                  <a:srgbClr val="1B1B1B"/>
                </a:solidFill>
                <a:latin typeface="Helvetica World"/>
                <a:ea typeface="Helvetica World"/>
                <a:cs typeface="Helvetica World"/>
              </a:rPr>
              <a:t>thức</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liên</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ngành</a:t>
            </a:r>
            <a:r>
              <a:rPr lang="en-US" altLang="en-US" sz="2800" spc="-53" dirty="0">
                <a:solidFill>
                  <a:srgbClr val="1B1B1B"/>
                </a:solidFill>
                <a:latin typeface="Helvetica World"/>
                <a:ea typeface="Helvetica World"/>
                <a:cs typeface="Helvetica World"/>
              </a:rPr>
              <a:t>.</a:t>
            </a:r>
          </a:p>
          <a:p>
            <a:pPr eaLnBrk="0" fontAlgn="base" hangingPunct="0">
              <a:spcBef>
                <a:spcPct val="0"/>
              </a:spcBef>
              <a:spcAft>
                <a:spcPct val="0"/>
              </a:spcAft>
            </a:pPr>
            <a:r>
              <a:rPr lang="en-US" sz="2400" i="1" dirty="0">
                <a:solidFill>
                  <a:schemeClr val="bg1">
                    <a:lumMod val="65000"/>
                  </a:schemeClr>
                </a:solidFill>
              </a:rPr>
              <a:t>Towards Artificial General Intelligence (AGI): Possessing human-level intellectual capabilities and the ability to transfer cross-disciplinary knowledge.</a:t>
            </a:r>
            <a:r>
              <a:rPr lang="en-US" altLang="en-US" sz="2400" i="1" spc="-53" dirty="0">
                <a:solidFill>
                  <a:schemeClr val="bg1">
                    <a:lumMod val="65000"/>
                  </a:schemeClr>
                </a:solidFill>
                <a:latin typeface="Helvetica World"/>
                <a:ea typeface="Helvetica World"/>
                <a:cs typeface="Helvetica World"/>
              </a:rPr>
              <a:t> </a:t>
            </a:r>
          </a:p>
          <a:p>
            <a:pPr eaLnBrk="0" fontAlgn="base" hangingPunct="0">
              <a:spcBef>
                <a:spcPct val="0"/>
              </a:spcBef>
              <a:spcAft>
                <a:spcPct val="0"/>
              </a:spcAft>
            </a:pPr>
            <a:r>
              <a:rPr lang="en-US" altLang="en-US" sz="2800" spc="-53" dirty="0" err="1">
                <a:solidFill>
                  <a:srgbClr val="1B1B1B"/>
                </a:solidFill>
                <a:latin typeface="Helvetica World"/>
                <a:ea typeface="Helvetica World"/>
                <a:cs typeface="Helvetica World"/>
              </a:rPr>
              <a:t>Đây</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là</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mục</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tiêu</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dài</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hạn</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và</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mang</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tính</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phức</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tạp</a:t>
            </a:r>
            <a:r>
              <a:rPr lang="en-US" altLang="en-US" sz="2800" spc="-53" dirty="0">
                <a:solidFill>
                  <a:srgbClr val="1B1B1B"/>
                </a:solidFill>
                <a:latin typeface="Helvetica World"/>
                <a:ea typeface="Helvetica World"/>
                <a:cs typeface="Helvetica World"/>
              </a:rPr>
              <a:t> </a:t>
            </a:r>
            <a:r>
              <a:rPr lang="en-US" altLang="en-US" sz="2800" spc="-53" dirty="0" err="1">
                <a:solidFill>
                  <a:srgbClr val="1B1B1B"/>
                </a:solidFill>
                <a:latin typeface="Helvetica World"/>
                <a:ea typeface="Helvetica World"/>
                <a:cs typeface="Helvetica World"/>
              </a:rPr>
              <a:t>cao</a:t>
            </a:r>
            <a:endParaRPr lang="en-US" altLang="en-US" sz="2800" spc="-53" dirty="0">
              <a:solidFill>
                <a:srgbClr val="1B1B1B"/>
              </a:solidFill>
              <a:latin typeface="Helvetica World"/>
              <a:ea typeface="Helvetica World"/>
              <a:cs typeface="Helvetica World"/>
            </a:endParaRPr>
          </a:p>
          <a:p>
            <a:pPr eaLnBrk="0" fontAlgn="base" hangingPunct="0">
              <a:spcBef>
                <a:spcPct val="0"/>
              </a:spcBef>
              <a:spcAft>
                <a:spcPct val="0"/>
              </a:spcAft>
            </a:pPr>
            <a:r>
              <a:rPr lang="en-US" sz="2400" i="1" dirty="0">
                <a:solidFill>
                  <a:schemeClr val="bg1">
                    <a:lumMod val="65000"/>
                  </a:schemeClr>
                </a:solidFill>
              </a:rPr>
              <a:t>This is a highly complex, long-term goal.</a:t>
            </a:r>
            <a:endParaRPr lang="en-US" altLang="en-US" sz="2400" i="1" spc="-53" dirty="0">
              <a:solidFill>
                <a:schemeClr val="bg1">
                  <a:lumMod val="65000"/>
                </a:schemeClr>
              </a:solidFill>
              <a:latin typeface="Helvetica World"/>
              <a:ea typeface="Helvetica World"/>
              <a:cs typeface="Helvetica World"/>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fade">
                                      <p:cBhvr>
                                        <p:cTn id="14" dur="1000"/>
                                        <p:tgtEl>
                                          <p:spTgt spid="32"/>
                                        </p:tgtEl>
                                      </p:cBhvr>
                                    </p:animEffect>
                                    <p:anim calcmode="lin" valueType="num">
                                      <p:cBhvr>
                                        <p:cTn id="15" dur="1000" fill="hold"/>
                                        <p:tgtEl>
                                          <p:spTgt spid="32"/>
                                        </p:tgtEl>
                                        <p:attrNameLst>
                                          <p:attrName>ppt_x</p:attrName>
                                        </p:attrNameLst>
                                      </p:cBhvr>
                                      <p:tavLst>
                                        <p:tav tm="0">
                                          <p:val>
                                            <p:strVal val="#ppt_x"/>
                                          </p:val>
                                        </p:tav>
                                        <p:tav tm="100000">
                                          <p:val>
                                            <p:strVal val="#ppt_x"/>
                                          </p:val>
                                        </p:tav>
                                      </p:tavLst>
                                    </p:anim>
                                    <p:anim calcmode="lin" valueType="num">
                                      <p:cBhvr>
                                        <p:cTn id="16"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04923" y="-148528"/>
            <a:ext cx="19097845" cy="1177228"/>
            <a:chOff x="0" y="0"/>
            <a:chExt cx="5029885" cy="310052"/>
          </a:xfrm>
        </p:grpSpPr>
        <p:sp>
          <p:nvSpPr>
            <p:cNvPr id="3" name="Freeform 3"/>
            <p:cNvSpPr/>
            <p:nvPr/>
          </p:nvSpPr>
          <p:spPr>
            <a:xfrm>
              <a:off x="0" y="0"/>
              <a:ext cx="5029885" cy="310052"/>
            </a:xfrm>
            <a:custGeom>
              <a:avLst/>
              <a:gdLst/>
              <a:ahLst/>
              <a:cxnLst/>
              <a:rect l="l" t="t" r="r" b="b"/>
              <a:pathLst>
                <a:path w="5029885" h="310052">
                  <a:moveTo>
                    <a:pt x="0" y="0"/>
                  </a:moveTo>
                  <a:lnTo>
                    <a:pt x="5029885" y="0"/>
                  </a:lnTo>
                  <a:lnTo>
                    <a:pt x="5029885" y="310052"/>
                  </a:lnTo>
                  <a:lnTo>
                    <a:pt x="0" y="310052"/>
                  </a:lnTo>
                  <a:close/>
                </a:path>
              </a:pathLst>
            </a:custGeom>
            <a:solidFill>
              <a:srgbClr val="1B1B1B"/>
            </a:solidFill>
            <a:ln cap="sq">
              <a:noFill/>
              <a:prstDash val="solid"/>
              <a:miter/>
            </a:ln>
          </p:spPr>
        </p:sp>
        <p:sp>
          <p:nvSpPr>
            <p:cNvPr id="4" name="TextBox 4"/>
            <p:cNvSpPr txBox="1"/>
            <p:nvPr/>
          </p:nvSpPr>
          <p:spPr>
            <a:xfrm>
              <a:off x="0" y="-38100"/>
              <a:ext cx="5029885" cy="348152"/>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6997203" y="425242"/>
            <a:ext cx="262097" cy="174622"/>
          </a:xfrm>
          <a:custGeom>
            <a:avLst/>
            <a:gdLst/>
            <a:ahLst/>
            <a:cxnLst/>
            <a:rect l="l" t="t" r="r" b="b"/>
            <a:pathLst>
              <a:path w="262097" h="174622">
                <a:moveTo>
                  <a:pt x="0" y="0"/>
                </a:moveTo>
                <a:lnTo>
                  <a:pt x="262097" y="0"/>
                </a:lnTo>
                <a:lnTo>
                  <a:pt x="262097" y="174622"/>
                </a:lnTo>
                <a:lnTo>
                  <a:pt x="0" y="17462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Freeform 6"/>
          <p:cNvSpPr/>
          <p:nvPr/>
        </p:nvSpPr>
        <p:spPr>
          <a:xfrm>
            <a:off x="1028700" y="407682"/>
            <a:ext cx="209742" cy="209742"/>
          </a:xfrm>
          <a:custGeom>
            <a:avLst/>
            <a:gdLst/>
            <a:ahLst/>
            <a:cxnLst/>
            <a:rect l="l" t="t" r="r" b="b"/>
            <a:pathLst>
              <a:path w="209742" h="209742">
                <a:moveTo>
                  <a:pt x="0" y="0"/>
                </a:moveTo>
                <a:lnTo>
                  <a:pt x="209742" y="0"/>
                </a:lnTo>
                <a:lnTo>
                  <a:pt x="209742" y="209742"/>
                </a:lnTo>
                <a:lnTo>
                  <a:pt x="0" y="2097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7" name="Group 7"/>
          <p:cNvGrpSpPr/>
          <p:nvPr/>
        </p:nvGrpSpPr>
        <p:grpSpPr>
          <a:xfrm>
            <a:off x="-3472468" y="-1146203"/>
            <a:ext cx="4988889" cy="7028585"/>
            <a:chOff x="0" y="0"/>
            <a:chExt cx="4507230" cy="6350000"/>
          </a:xfrm>
        </p:grpSpPr>
        <p:sp>
          <p:nvSpPr>
            <p:cNvPr id="8" name="Freeform 8"/>
            <p:cNvSpPr/>
            <p:nvPr/>
          </p:nvSpPr>
          <p:spPr>
            <a:xfrm flipH="1">
              <a:off x="0" y="0"/>
              <a:ext cx="4505960" cy="6350000"/>
            </a:xfrm>
            <a:custGeom>
              <a:avLst/>
              <a:gdLst/>
              <a:ahLst/>
              <a:cxnLst/>
              <a:rect l="l" t="t" r="r" b="b"/>
              <a:pathLst>
                <a:path w="4505960" h="6350000">
                  <a:moveTo>
                    <a:pt x="4505960" y="561340"/>
                  </a:moveTo>
                  <a:lnTo>
                    <a:pt x="4505960" y="3961130"/>
                  </a:lnTo>
                  <a:cubicBezTo>
                    <a:pt x="4505960" y="4272280"/>
                    <a:pt x="4253230" y="4523740"/>
                    <a:pt x="3943350" y="4522470"/>
                  </a:cubicBezTo>
                  <a:cubicBezTo>
                    <a:pt x="3632200" y="4521200"/>
                    <a:pt x="3379470" y="4773930"/>
                    <a:pt x="3380740" y="5085080"/>
                  </a:cubicBezTo>
                  <a:lnTo>
                    <a:pt x="3382010" y="5787390"/>
                  </a:lnTo>
                  <a:cubicBezTo>
                    <a:pt x="3382010" y="6098540"/>
                    <a:pt x="3130550" y="6350000"/>
                    <a:pt x="2820670" y="6350000"/>
                  </a:cubicBezTo>
                  <a:lnTo>
                    <a:pt x="561340" y="6350000"/>
                  </a:lnTo>
                  <a:cubicBezTo>
                    <a:pt x="251460" y="6350000"/>
                    <a:pt x="0" y="6098540"/>
                    <a:pt x="0" y="5788660"/>
                  </a:cubicBezTo>
                  <a:lnTo>
                    <a:pt x="0" y="2679700"/>
                  </a:lnTo>
                  <a:cubicBezTo>
                    <a:pt x="0" y="2494280"/>
                    <a:pt x="91440" y="2321560"/>
                    <a:pt x="243840" y="2217420"/>
                  </a:cubicBezTo>
                  <a:lnTo>
                    <a:pt x="3321050" y="99060"/>
                  </a:lnTo>
                  <a:cubicBezTo>
                    <a:pt x="3415030" y="34290"/>
                    <a:pt x="3525520" y="0"/>
                    <a:pt x="3639820" y="0"/>
                  </a:cubicBezTo>
                  <a:lnTo>
                    <a:pt x="3944620" y="0"/>
                  </a:lnTo>
                  <a:cubicBezTo>
                    <a:pt x="4254500" y="0"/>
                    <a:pt x="4505960" y="251460"/>
                    <a:pt x="4505960" y="561340"/>
                  </a:cubicBezTo>
                  <a:close/>
                </a:path>
              </a:pathLst>
            </a:custGeom>
            <a:blipFill>
              <a:blip r:embed="rId6"/>
              <a:stretch>
                <a:fillRect t="-3253" b="-3253"/>
              </a:stretch>
            </a:blipFill>
          </p:spPr>
        </p:sp>
      </p:grpSp>
      <p:grpSp>
        <p:nvGrpSpPr>
          <p:cNvPr id="9" name="Group 9"/>
          <p:cNvGrpSpPr/>
          <p:nvPr/>
        </p:nvGrpSpPr>
        <p:grpSpPr>
          <a:xfrm rot="-5400000">
            <a:off x="7459794" y="1716801"/>
            <a:ext cx="47625" cy="2932034"/>
            <a:chOff x="0" y="0"/>
            <a:chExt cx="12543" cy="772223"/>
          </a:xfrm>
        </p:grpSpPr>
        <p:sp>
          <p:nvSpPr>
            <p:cNvPr id="10" name="Freeform 10"/>
            <p:cNvSpPr/>
            <p:nvPr/>
          </p:nvSpPr>
          <p:spPr>
            <a:xfrm>
              <a:off x="0" y="0"/>
              <a:ext cx="12543" cy="772223"/>
            </a:xfrm>
            <a:custGeom>
              <a:avLst/>
              <a:gdLst/>
              <a:ahLst/>
              <a:cxnLst/>
              <a:rect l="l" t="t" r="r" b="b"/>
              <a:pathLst>
                <a:path w="12543" h="772223">
                  <a:moveTo>
                    <a:pt x="6272" y="0"/>
                  </a:moveTo>
                  <a:lnTo>
                    <a:pt x="6272" y="0"/>
                  </a:lnTo>
                  <a:cubicBezTo>
                    <a:pt x="7935" y="0"/>
                    <a:pt x="9530" y="661"/>
                    <a:pt x="10706" y="1837"/>
                  </a:cubicBezTo>
                  <a:cubicBezTo>
                    <a:pt x="11882" y="3013"/>
                    <a:pt x="12543" y="4608"/>
                    <a:pt x="12543" y="6272"/>
                  </a:cubicBezTo>
                  <a:lnTo>
                    <a:pt x="12543" y="765951"/>
                  </a:lnTo>
                  <a:cubicBezTo>
                    <a:pt x="12543" y="767615"/>
                    <a:pt x="11882" y="769210"/>
                    <a:pt x="10706" y="770386"/>
                  </a:cubicBezTo>
                  <a:cubicBezTo>
                    <a:pt x="9530" y="771562"/>
                    <a:pt x="7935" y="772223"/>
                    <a:pt x="6272" y="772223"/>
                  </a:cubicBezTo>
                  <a:lnTo>
                    <a:pt x="6272" y="772223"/>
                  </a:lnTo>
                  <a:cubicBezTo>
                    <a:pt x="4608" y="772223"/>
                    <a:pt x="3013" y="771562"/>
                    <a:pt x="1837" y="770386"/>
                  </a:cubicBezTo>
                  <a:cubicBezTo>
                    <a:pt x="661" y="769210"/>
                    <a:pt x="0" y="767615"/>
                    <a:pt x="0" y="765951"/>
                  </a:cubicBezTo>
                  <a:lnTo>
                    <a:pt x="0" y="6272"/>
                  </a:lnTo>
                  <a:cubicBezTo>
                    <a:pt x="0" y="4608"/>
                    <a:pt x="661" y="3013"/>
                    <a:pt x="1837" y="1837"/>
                  </a:cubicBezTo>
                  <a:cubicBezTo>
                    <a:pt x="3013" y="661"/>
                    <a:pt x="4608" y="0"/>
                    <a:pt x="6272" y="0"/>
                  </a:cubicBezTo>
                  <a:close/>
                </a:path>
              </a:pathLst>
            </a:custGeom>
            <a:solidFill>
              <a:srgbClr val="A6A6A6"/>
            </a:solidFill>
          </p:spPr>
        </p:sp>
        <p:sp>
          <p:nvSpPr>
            <p:cNvPr id="11" name="TextBox 11"/>
            <p:cNvSpPr txBox="1"/>
            <p:nvPr/>
          </p:nvSpPr>
          <p:spPr>
            <a:xfrm>
              <a:off x="0" y="-38100"/>
              <a:ext cx="12543" cy="810323"/>
            </a:xfrm>
            <a:prstGeom prst="rect">
              <a:avLst/>
            </a:prstGeom>
          </p:spPr>
          <p:txBody>
            <a:bodyPr lIns="50800" tIns="50800" rIns="50800" bIns="50800" rtlCol="0" anchor="ctr"/>
            <a:lstStyle/>
            <a:p>
              <a:pPr algn="ctr">
                <a:lnSpc>
                  <a:spcPts val="2659"/>
                </a:lnSpc>
              </a:pPr>
              <a:endParaRPr/>
            </a:p>
          </p:txBody>
        </p:sp>
      </p:grpSp>
      <p:sp>
        <p:nvSpPr>
          <p:cNvPr id="18" name="TextBox 18"/>
          <p:cNvSpPr txBox="1"/>
          <p:nvPr/>
        </p:nvSpPr>
        <p:spPr>
          <a:xfrm>
            <a:off x="3304749" y="1104795"/>
            <a:ext cx="12621051" cy="1263295"/>
          </a:xfrm>
          <a:prstGeom prst="rect">
            <a:avLst/>
          </a:prstGeom>
        </p:spPr>
        <p:txBody>
          <a:bodyPr wrap="square" lIns="0" tIns="0" rIns="0" bIns="0" rtlCol="0" anchor="t">
            <a:spAutoFit/>
          </a:bodyPr>
          <a:lstStyle/>
          <a:p>
            <a:pPr>
              <a:lnSpc>
                <a:spcPts val="10592"/>
              </a:lnSpc>
            </a:pPr>
            <a:r>
              <a:rPr lang="en-US" sz="7200" b="1" spc="-720" dirty="0" err="1">
                <a:solidFill>
                  <a:srgbClr val="1B1B1B"/>
                </a:solidFill>
                <a:latin typeface="Telegraf Medium"/>
              </a:rPr>
              <a:t>Cảnh</a:t>
            </a:r>
            <a:r>
              <a:rPr lang="en-US" sz="7200" b="1" spc="-720" dirty="0">
                <a:solidFill>
                  <a:srgbClr val="1B1B1B"/>
                </a:solidFill>
                <a:latin typeface="Telegraf Medium"/>
              </a:rPr>
              <a:t> </a:t>
            </a:r>
            <a:r>
              <a:rPr lang="en-US" sz="7200" b="1" spc="-720" dirty="0" err="1">
                <a:solidFill>
                  <a:srgbClr val="1B1B1B"/>
                </a:solidFill>
                <a:latin typeface="Telegraf Medium"/>
              </a:rPr>
              <a:t>báo</a:t>
            </a:r>
            <a:r>
              <a:rPr lang="en-US" sz="7200" b="1" spc="-720" dirty="0">
                <a:solidFill>
                  <a:srgbClr val="1B1B1B"/>
                </a:solidFill>
                <a:latin typeface="Telegraf Medium"/>
              </a:rPr>
              <a:t> </a:t>
            </a:r>
            <a:r>
              <a:rPr lang="en-US" sz="7200" b="1" spc="-720" dirty="0" err="1">
                <a:solidFill>
                  <a:srgbClr val="1B1B1B"/>
                </a:solidFill>
                <a:latin typeface="Telegraf Medium"/>
              </a:rPr>
              <a:t>rủi</a:t>
            </a:r>
            <a:r>
              <a:rPr lang="en-US" sz="7200" b="1" spc="-720" dirty="0">
                <a:solidFill>
                  <a:srgbClr val="1B1B1B"/>
                </a:solidFill>
                <a:latin typeface="Telegraf Medium"/>
              </a:rPr>
              <a:t> </a:t>
            </a:r>
            <a:r>
              <a:rPr lang="en-US" sz="7200" b="1" spc="-720" dirty="0" err="1">
                <a:solidFill>
                  <a:srgbClr val="1B1B1B"/>
                </a:solidFill>
                <a:latin typeface="Telegraf Medium"/>
              </a:rPr>
              <a:t>ro</a:t>
            </a:r>
            <a:r>
              <a:rPr lang="en-US" sz="7200" b="1" spc="-720" dirty="0">
                <a:solidFill>
                  <a:srgbClr val="1B1B1B"/>
                </a:solidFill>
                <a:latin typeface="Telegraf Medium"/>
              </a:rPr>
              <a:t> </a:t>
            </a:r>
            <a:r>
              <a:rPr lang="en-US" sz="7200" b="1" spc="-720" dirty="0" err="1">
                <a:solidFill>
                  <a:srgbClr val="1B1B1B"/>
                </a:solidFill>
                <a:latin typeface="Telegraf Medium"/>
              </a:rPr>
              <a:t>hàng</a:t>
            </a:r>
            <a:r>
              <a:rPr lang="en-US" sz="7200" b="1" spc="-720" dirty="0">
                <a:solidFill>
                  <a:srgbClr val="1B1B1B"/>
                </a:solidFill>
                <a:latin typeface="Telegraf Medium"/>
              </a:rPr>
              <a:t> </a:t>
            </a:r>
            <a:r>
              <a:rPr lang="en-US" sz="7200" b="1" spc="-720" dirty="0" err="1">
                <a:solidFill>
                  <a:srgbClr val="1B1B1B"/>
                </a:solidFill>
                <a:latin typeface="Telegraf Medium"/>
              </a:rPr>
              <a:t>đầu</a:t>
            </a:r>
            <a:r>
              <a:rPr lang="en-US" sz="7200" b="1" spc="-720" dirty="0">
                <a:solidFill>
                  <a:srgbClr val="1B1B1B"/>
                </a:solidFill>
                <a:latin typeface="Telegraf Medium"/>
              </a:rPr>
              <a:t> </a:t>
            </a:r>
            <a:r>
              <a:rPr lang="en-US" sz="7200" b="1" spc="-720" dirty="0" err="1">
                <a:solidFill>
                  <a:srgbClr val="1B1B1B"/>
                </a:solidFill>
                <a:latin typeface="Telegraf Medium"/>
              </a:rPr>
              <a:t>từ</a:t>
            </a:r>
            <a:r>
              <a:rPr lang="en-US" sz="7200" b="1" spc="-720" dirty="0">
                <a:solidFill>
                  <a:srgbClr val="1B1B1B"/>
                </a:solidFill>
                <a:latin typeface="Telegraf Medium"/>
              </a:rPr>
              <a:t> AI</a:t>
            </a:r>
            <a:endParaRPr lang="en-US" sz="7200" b="1" spc="-720" dirty="0">
              <a:solidFill>
                <a:srgbClr val="1B1B1B"/>
              </a:solidFill>
              <a:latin typeface="Telegraf Medium"/>
              <a:sym typeface="Telegraf Medium"/>
            </a:endParaRPr>
          </a:p>
        </p:txBody>
      </p:sp>
      <p:sp>
        <p:nvSpPr>
          <p:cNvPr id="19" name="TextBox 19"/>
          <p:cNvSpPr txBox="1"/>
          <p:nvPr/>
        </p:nvSpPr>
        <p:spPr>
          <a:xfrm>
            <a:off x="1387797" y="371815"/>
            <a:ext cx="1618180" cy="259715"/>
          </a:xfrm>
          <a:prstGeom prst="rect">
            <a:avLst/>
          </a:prstGeom>
        </p:spPr>
        <p:txBody>
          <a:bodyPr lIns="0" tIns="0" rIns="0" bIns="0" rtlCol="0" anchor="t">
            <a:spAutoFit/>
          </a:bodyPr>
          <a:lstStyle/>
          <a:p>
            <a:pPr algn="l">
              <a:lnSpc>
                <a:spcPts val="1960"/>
              </a:lnSpc>
              <a:spcBef>
                <a:spcPct val="0"/>
              </a:spcBef>
            </a:pPr>
            <a:r>
              <a:rPr lang="en-US" sz="1400" b="1" spc="-42">
                <a:solidFill>
                  <a:srgbClr val="FFFFFF"/>
                </a:solidFill>
                <a:latin typeface="Helvetica World Bold"/>
                <a:ea typeface="Helvetica World Bold"/>
                <a:cs typeface="Helvetica World Bold"/>
                <a:sym typeface="Helvetica World Bold"/>
              </a:rPr>
              <a:t>SALFORD &amp; CO.</a:t>
            </a:r>
          </a:p>
        </p:txBody>
      </p:sp>
      <p:sp>
        <p:nvSpPr>
          <p:cNvPr id="20" name="TextBox 20"/>
          <p:cNvSpPr txBox="1"/>
          <p:nvPr/>
        </p:nvSpPr>
        <p:spPr>
          <a:xfrm>
            <a:off x="3886200" y="3267039"/>
            <a:ext cx="8809458" cy="709681"/>
          </a:xfrm>
          <a:prstGeom prst="rect">
            <a:avLst/>
          </a:prstGeom>
        </p:spPr>
        <p:txBody>
          <a:bodyPr lIns="0" tIns="0" rIns="0" bIns="0" rtlCol="0" anchor="t">
            <a:spAutoFit/>
          </a:bodyPr>
          <a:lstStyle/>
          <a:p>
            <a:pPr algn="l">
              <a:lnSpc>
                <a:spcPts val="5880"/>
              </a:lnSpc>
              <a:spcBef>
                <a:spcPct val="0"/>
              </a:spcBef>
            </a:pPr>
            <a:endParaRPr lang="en-US" sz="4200" spc="-273" dirty="0">
              <a:solidFill>
                <a:srgbClr val="A6A6A6"/>
              </a:solidFill>
              <a:latin typeface="Telegraf"/>
              <a:sym typeface="Telegraf"/>
            </a:endParaRPr>
          </a:p>
        </p:txBody>
      </p:sp>
      <p:sp>
        <p:nvSpPr>
          <p:cNvPr id="24" name="TextBox 24"/>
          <p:cNvSpPr txBox="1"/>
          <p:nvPr/>
        </p:nvSpPr>
        <p:spPr>
          <a:xfrm>
            <a:off x="695370" y="4178552"/>
            <a:ext cx="7730790" cy="5718813"/>
          </a:xfrm>
          <a:prstGeom prst="rect">
            <a:avLst/>
          </a:prstGeom>
        </p:spPr>
        <p:txBody>
          <a:bodyPr lIns="50800" tIns="50800" rIns="50800" bIns="50800" rtlCol="0" anchor="ctr"/>
          <a:lstStyle/>
          <a:p>
            <a:pPr algn="ctr">
              <a:lnSpc>
                <a:spcPts val="2659"/>
              </a:lnSpc>
            </a:pPr>
            <a:endParaRPr/>
          </a:p>
        </p:txBody>
      </p:sp>
      <p:sp>
        <p:nvSpPr>
          <p:cNvPr id="12" name="TextBox 11">
            <a:extLst>
              <a:ext uri="{FF2B5EF4-FFF2-40B4-BE49-F238E27FC236}">
                <a16:creationId xmlns:a16="http://schemas.microsoft.com/office/drawing/2014/main" id="{E1D87C6F-A7D7-475D-9BCA-BDAC31EDB2CC}"/>
              </a:ext>
            </a:extLst>
          </p:cNvPr>
          <p:cNvSpPr txBox="1"/>
          <p:nvPr/>
        </p:nvSpPr>
        <p:spPr>
          <a:xfrm>
            <a:off x="3886200" y="2266855"/>
            <a:ext cx="9601200" cy="1015663"/>
          </a:xfrm>
          <a:prstGeom prst="rect">
            <a:avLst/>
          </a:prstGeom>
          <a:noFill/>
        </p:spPr>
        <p:txBody>
          <a:bodyPr wrap="square" rtlCol="0">
            <a:spAutoFit/>
          </a:bodyPr>
          <a:lstStyle/>
          <a:p>
            <a:r>
              <a:rPr lang="en-US" sz="4000" spc="-53" dirty="0">
                <a:solidFill>
                  <a:schemeClr val="bg1">
                    <a:lumMod val="75000"/>
                  </a:schemeClr>
                </a:solidFill>
                <a:latin typeface="Helvetica World"/>
                <a:ea typeface="Helvetica World"/>
                <a:cs typeface="Helvetica World"/>
                <a:sym typeface="Helvetica World"/>
              </a:rPr>
              <a:t>Four major risk warnings regarding AI</a:t>
            </a:r>
          </a:p>
          <a:p>
            <a:endParaRPr lang="en-US" sz="2000" dirty="0"/>
          </a:p>
        </p:txBody>
      </p:sp>
      <p:sp>
        <p:nvSpPr>
          <p:cNvPr id="13" name="TextBox 12">
            <a:extLst>
              <a:ext uri="{FF2B5EF4-FFF2-40B4-BE49-F238E27FC236}">
                <a16:creationId xmlns:a16="http://schemas.microsoft.com/office/drawing/2014/main" id="{CAC7B050-4AEA-40D2-A314-73F8467F0912}"/>
              </a:ext>
            </a:extLst>
          </p:cNvPr>
          <p:cNvSpPr txBox="1"/>
          <p:nvPr/>
        </p:nvSpPr>
        <p:spPr>
          <a:xfrm>
            <a:off x="1904999" y="3408463"/>
            <a:ext cx="10439401" cy="1569660"/>
          </a:xfrm>
          <a:prstGeom prst="rect">
            <a:avLst/>
          </a:prstGeom>
          <a:noFill/>
        </p:spPr>
        <p:txBody>
          <a:bodyPr wrap="square" rtlCol="0">
            <a:spAutoFit/>
          </a:bodyPr>
          <a:lstStyle/>
          <a:p>
            <a:r>
              <a:rPr lang="en-US" sz="3600" b="1"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Áp</a:t>
            </a:r>
            <a:r>
              <a:rPr lang="en-US" sz="3600" b="1"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3600" b="1"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lực</a:t>
            </a:r>
            <a:r>
              <a:rPr lang="en-US" sz="3600" b="1"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3600" b="1"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thất</a:t>
            </a:r>
            <a:r>
              <a:rPr lang="en-US" sz="3600" b="1"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3600" b="1"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nghiệp</a:t>
            </a:r>
            <a:r>
              <a:rPr lang="en-US" sz="3600" b="1"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3600" spc="-273"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a:t>
            </a:r>
            <a:r>
              <a:rPr lang="en-US" sz="2800" i="1" spc="-273"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Unemployment pressure) </a:t>
            </a:r>
          </a:p>
          <a:p>
            <a:r>
              <a:rPr lang="en-US" sz="3200"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Nguy</a:t>
            </a:r>
            <a:r>
              <a:rPr lang="en-US"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3200"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cơ</a:t>
            </a:r>
            <a:r>
              <a:rPr lang="en-US"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3200"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tự</a:t>
            </a:r>
            <a:r>
              <a:rPr lang="en-US"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3200"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động</a:t>
            </a:r>
            <a:r>
              <a:rPr lang="en-US"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3200"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hoá</a:t>
            </a:r>
            <a:r>
              <a:rPr lang="en-US"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3200"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thay</a:t>
            </a:r>
            <a:r>
              <a:rPr lang="en-US"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3200"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thế</a:t>
            </a:r>
            <a:r>
              <a:rPr lang="en-US"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3200"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nhiều</a:t>
            </a:r>
            <a:r>
              <a:rPr lang="en-US"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3200"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việc</a:t>
            </a:r>
            <a:r>
              <a:rPr lang="en-US"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3200"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làm</a:t>
            </a:r>
            <a:r>
              <a:rPr lang="en-US"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3200"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tạo</a:t>
            </a:r>
            <a:r>
              <a:rPr lang="en-US"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3200"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xáo</a:t>
            </a:r>
            <a:r>
              <a:rPr lang="en-US"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3200"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trộn</a:t>
            </a:r>
            <a:r>
              <a:rPr lang="en-US"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3200"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xã</a:t>
            </a:r>
            <a:r>
              <a:rPr lang="en-US"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3200"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hội</a:t>
            </a:r>
            <a:endParaRPr lang="en-US"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endParaRPr>
          </a:p>
          <a:p>
            <a:r>
              <a:rPr lang="en-US" sz="2800" i="1" spc="-273"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(Automation poses the risk of displacing many jobs and causing social disruption</a:t>
            </a:r>
            <a:r>
              <a:rPr lang="en-US" sz="2800" i="1" spc="-273" dirty="0">
                <a:solidFill>
                  <a:schemeClr val="bg1">
                    <a:lumMod val="65000"/>
                  </a:schemeClr>
                </a:solidFill>
                <a:latin typeface="Montserrat Alternates Light" panose="00000400000000000000" pitchFamily="50" charset="0"/>
                <a:ea typeface="Verdana" panose="020B0604030504040204" pitchFamily="34" charset="0"/>
              </a:rPr>
              <a:t>.) </a:t>
            </a:r>
          </a:p>
        </p:txBody>
      </p:sp>
      <p:sp>
        <p:nvSpPr>
          <p:cNvPr id="25" name="TextBox 24">
            <a:extLst>
              <a:ext uri="{FF2B5EF4-FFF2-40B4-BE49-F238E27FC236}">
                <a16:creationId xmlns:a16="http://schemas.microsoft.com/office/drawing/2014/main" id="{6F30C428-7E54-4950-99FF-B8B32174F0D0}"/>
              </a:ext>
            </a:extLst>
          </p:cNvPr>
          <p:cNvSpPr txBox="1"/>
          <p:nvPr/>
        </p:nvSpPr>
        <p:spPr>
          <a:xfrm>
            <a:off x="1904999" y="5017093"/>
            <a:ext cx="7564313" cy="830997"/>
          </a:xfrm>
          <a:prstGeom prst="rect">
            <a:avLst/>
          </a:prstGeom>
          <a:noFill/>
        </p:spPr>
        <p:txBody>
          <a:bodyPr wrap="square" rtlCol="0">
            <a:spAutoFit/>
          </a:bodyPr>
          <a:lstStyle/>
          <a:p>
            <a:r>
              <a:rPr lang="en-US" sz="24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t>VÍ DỤ : </a:t>
            </a:r>
            <a:r>
              <a:rPr lang="vi-VN" sz="2400" b="0" u="none" strike="noStrike" dirty="0">
                <a:solidFill>
                  <a:schemeClr val="bg1">
                    <a:lumMod val="50000"/>
                  </a:schemeClr>
                </a:solidFill>
                <a:effectLst/>
                <a:latin typeface="Noto Sans" panose="020B0502040504020204" pitchFamily="34" charset="0"/>
                <a:ea typeface="Noto Sans" panose="020B0502040504020204" pitchFamily="34" charset="0"/>
                <a:cs typeface="Noto Sans" panose="020B0502040504020204" pitchFamily="34" charset="0"/>
              </a:rPr>
              <a:t>Nhân viên nhập liệu, </a:t>
            </a:r>
            <a:r>
              <a:rPr lang="vi-VN" sz="24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t>dịch thuật cơ bản</a:t>
            </a:r>
            <a:r>
              <a:rPr lang="en-US" sz="24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t> (Data Entry and Basic Translation Staff)  </a:t>
            </a:r>
          </a:p>
        </p:txBody>
      </p:sp>
      <p:pic>
        <p:nvPicPr>
          <p:cNvPr id="1030" name="Picture 6" descr="Nhân Viên Nhập Liệu Là Gì? Tìm Hiểu 3 Hình Thức Làm Việc Phổ Biến Nhất">
            <a:extLst>
              <a:ext uri="{FF2B5EF4-FFF2-40B4-BE49-F238E27FC236}">
                <a16:creationId xmlns:a16="http://schemas.microsoft.com/office/drawing/2014/main" id="{9933BD1E-9789-45DB-848F-4DA9B192E73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892394" y="3159005"/>
            <a:ext cx="4217927" cy="3163445"/>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86303366-C2A2-4CA6-A09A-1EAC486B3C0C}"/>
              </a:ext>
            </a:extLst>
          </p:cNvPr>
          <p:cNvSpPr txBox="1"/>
          <p:nvPr/>
        </p:nvSpPr>
        <p:spPr>
          <a:xfrm>
            <a:off x="1904999" y="6210300"/>
            <a:ext cx="9661203" cy="2492990"/>
          </a:xfrm>
          <a:prstGeom prst="rect">
            <a:avLst/>
          </a:prstGeom>
          <a:noFill/>
        </p:spPr>
        <p:txBody>
          <a:bodyPr wrap="square" rtlCol="0">
            <a:spAutoFit/>
          </a:bodyPr>
          <a:lstStyle/>
          <a:p>
            <a:r>
              <a:rPr lang="vi-VN" sz="3600" b="1"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Xâm phạm quyền riêng tư:</a:t>
            </a:r>
            <a:r>
              <a:rPr lang="en-US" sz="3600" b="1"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2800" i="1" spc="-273"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(Violation of privacy ) </a:t>
            </a:r>
          </a:p>
          <a:p>
            <a:r>
              <a:rPr lang="vi-VN"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Việc thu thập và khai thác dữ liệu người dùng quy mô lớn dẫn đến nguy cơ lộ lọt và bị lạm dụng thông tin.</a:t>
            </a:r>
            <a:r>
              <a:rPr lang="en-US"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p>
          <a:p>
            <a:r>
              <a:rPr lang="en-US" sz="2800" i="1" spc="-273"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(The large-scale collection and exploitation of user data creates a risk of information leakage and misuse.)  </a:t>
            </a:r>
          </a:p>
        </p:txBody>
      </p:sp>
      <p:pic>
        <p:nvPicPr>
          <p:cNvPr id="1032" name="Picture 8" descr="Rủi ro an toàn thông tin từ AI tạo sinh và vấn đề về quyền riêng tư | An  toàn thông tin">
            <a:extLst>
              <a:ext uri="{FF2B5EF4-FFF2-40B4-BE49-F238E27FC236}">
                <a16:creationId xmlns:a16="http://schemas.microsoft.com/office/drawing/2014/main" id="{E4630D6D-E47C-419E-9AFC-E57E7264FC0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892394" y="6495823"/>
            <a:ext cx="4217927" cy="304864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1000"/>
                                        <p:tgtEl>
                                          <p:spTgt spid="25"/>
                                        </p:tgtEl>
                                      </p:cBhvr>
                                    </p:animEffect>
                                    <p:anim calcmode="lin" valueType="num">
                                      <p:cBhvr>
                                        <p:cTn id="15" dur="1000" fill="hold"/>
                                        <p:tgtEl>
                                          <p:spTgt spid="25"/>
                                        </p:tgtEl>
                                        <p:attrNameLst>
                                          <p:attrName>ppt_x</p:attrName>
                                        </p:attrNameLst>
                                      </p:cBhvr>
                                      <p:tavLst>
                                        <p:tav tm="0">
                                          <p:val>
                                            <p:strVal val="#ppt_x"/>
                                          </p:val>
                                        </p:tav>
                                        <p:tav tm="100000">
                                          <p:val>
                                            <p:strVal val="#ppt_x"/>
                                          </p:val>
                                        </p:tav>
                                      </p:tavLst>
                                    </p:anim>
                                    <p:anim calcmode="lin" valueType="num">
                                      <p:cBhvr>
                                        <p:cTn id="16"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30"/>
                                        </p:tgtEl>
                                        <p:attrNameLst>
                                          <p:attrName>style.visibility</p:attrName>
                                        </p:attrNameLst>
                                      </p:cBhvr>
                                      <p:to>
                                        <p:strVal val="visible"/>
                                      </p:to>
                                    </p:set>
                                    <p:animEffect transition="in" filter="fade">
                                      <p:cBhvr>
                                        <p:cTn id="21" dur="1000"/>
                                        <p:tgtEl>
                                          <p:spTgt spid="1030"/>
                                        </p:tgtEl>
                                      </p:cBhvr>
                                    </p:animEffect>
                                    <p:anim calcmode="lin" valueType="num">
                                      <p:cBhvr>
                                        <p:cTn id="22" dur="1000" fill="hold"/>
                                        <p:tgtEl>
                                          <p:spTgt spid="1030"/>
                                        </p:tgtEl>
                                        <p:attrNameLst>
                                          <p:attrName>ppt_x</p:attrName>
                                        </p:attrNameLst>
                                      </p:cBhvr>
                                      <p:tavLst>
                                        <p:tav tm="0">
                                          <p:val>
                                            <p:strVal val="#ppt_x"/>
                                          </p:val>
                                        </p:tav>
                                        <p:tav tm="100000">
                                          <p:val>
                                            <p:strVal val="#ppt_x"/>
                                          </p:val>
                                        </p:tav>
                                      </p:tavLst>
                                    </p:anim>
                                    <p:anim calcmode="lin" valueType="num">
                                      <p:cBhvr>
                                        <p:cTn id="23" dur="1000" fill="hold"/>
                                        <p:tgtEl>
                                          <p:spTgt spid="103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1000"/>
                                        <p:tgtEl>
                                          <p:spTgt spid="26"/>
                                        </p:tgtEl>
                                      </p:cBhvr>
                                    </p:animEffect>
                                    <p:anim calcmode="lin" valueType="num">
                                      <p:cBhvr>
                                        <p:cTn id="29" dur="1000" fill="hold"/>
                                        <p:tgtEl>
                                          <p:spTgt spid="26"/>
                                        </p:tgtEl>
                                        <p:attrNameLst>
                                          <p:attrName>ppt_x</p:attrName>
                                        </p:attrNameLst>
                                      </p:cBhvr>
                                      <p:tavLst>
                                        <p:tav tm="0">
                                          <p:val>
                                            <p:strVal val="#ppt_x"/>
                                          </p:val>
                                        </p:tav>
                                        <p:tav tm="100000">
                                          <p:val>
                                            <p:strVal val="#ppt_x"/>
                                          </p:val>
                                        </p:tav>
                                      </p:tavLst>
                                    </p:anim>
                                    <p:anim calcmode="lin" valueType="num">
                                      <p:cBhvr>
                                        <p:cTn id="30"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032"/>
                                        </p:tgtEl>
                                        <p:attrNameLst>
                                          <p:attrName>style.visibility</p:attrName>
                                        </p:attrNameLst>
                                      </p:cBhvr>
                                      <p:to>
                                        <p:strVal val="visible"/>
                                      </p:to>
                                    </p:set>
                                    <p:animEffect transition="in" filter="fade">
                                      <p:cBhvr>
                                        <p:cTn id="35" dur="1000"/>
                                        <p:tgtEl>
                                          <p:spTgt spid="1032"/>
                                        </p:tgtEl>
                                      </p:cBhvr>
                                    </p:animEffect>
                                    <p:anim calcmode="lin" valueType="num">
                                      <p:cBhvr>
                                        <p:cTn id="36" dur="1000" fill="hold"/>
                                        <p:tgtEl>
                                          <p:spTgt spid="1032"/>
                                        </p:tgtEl>
                                        <p:attrNameLst>
                                          <p:attrName>ppt_x</p:attrName>
                                        </p:attrNameLst>
                                      </p:cBhvr>
                                      <p:tavLst>
                                        <p:tav tm="0">
                                          <p:val>
                                            <p:strVal val="#ppt_x"/>
                                          </p:val>
                                        </p:tav>
                                        <p:tav tm="100000">
                                          <p:val>
                                            <p:strVal val="#ppt_x"/>
                                          </p:val>
                                        </p:tav>
                                      </p:tavLst>
                                    </p:anim>
                                    <p:anim calcmode="lin" valueType="num">
                                      <p:cBhvr>
                                        <p:cTn id="37" dur="1000" fill="hold"/>
                                        <p:tgtEl>
                                          <p:spTgt spid="10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5" grpId="0"/>
      <p:bldP spid="2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04923" y="-148528"/>
            <a:ext cx="19097845" cy="1177228"/>
            <a:chOff x="0" y="0"/>
            <a:chExt cx="5029885" cy="310052"/>
          </a:xfrm>
        </p:grpSpPr>
        <p:sp>
          <p:nvSpPr>
            <p:cNvPr id="3" name="Freeform 3"/>
            <p:cNvSpPr/>
            <p:nvPr/>
          </p:nvSpPr>
          <p:spPr>
            <a:xfrm>
              <a:off x="0" y="0"/>
              <a:ext cx="5029885" cy="310052"/>
            </a:xfrm>
            <a:custGeom>
              <a:avLst/>
              <a:gdLst/>
              <a:ahLst/>
              <a:cxnLst/>
              <a:rect l="l" t="t" r="r" b="b"/>
              <a:pathLst>
                <a:path w="5029885" h="310052">
                  <a:moveTo>
                    <a:pt x="0" y="0"/>
                  </a:moveTo>
                  <a:lnTo>
                    <a:pt x="5029885" y="0"/>
                  </a:lnTo>
                  <a:lnTo>
                    <a:pt x="5029885" y="310052"/>
                  </a:lnTo>
                  <a:lnTo>
                    <a:pt x="0" y="310052"/>
                  </a:lnTo>
                  <a:close/>
                </a:path>
              </a:pathLst>
            </a:custGeom>
            <a:solidFill>
              <a:srgbClr val="1B1B1B"/>
            </a:solidFill>
            <a:ln cap="sq">
              <a:noFill/>
              <a:prstDash val="solid"/>
              <a:miter/>
            </a:ln>
          </p:spPr>
        </p:sp>
        <p:sp>
          <p:nvSpPr>
            <p:cNvPr id="4" name="TextBox 4"/>
            <p:cNvSpPr txBox="1"/>
            <p:nvPr/>
          </p:nvSpPr>
          <p:spPr>
            <a:xfrm>
              <a:off x="0" y="-38100"/>
              <a:ext cx="5029885" cy="348152"/>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6997203" y="425242"/>
            <a:ext cx="262097" cy="174622"/>
          </a:xfrm>
          <a:custGeom>
            <a:avLst/>
            <a:gdLst/>
            <a:ahLst/>
            <a:cxnLst/>
            <a:rect l="l" t="t" r="r" b="b"/>
            <a:pathLst>
              <a:path w="262097" h="174622">
                <a:moveTo>
                  <a:pt x="0" y="0"/>
                </a:moveTo>
                <a:lnTo>
                  <a:pt x="262097" y="0"/>
                </a:lnTo>
                <a:lnTo>
                  <a:pt x="262097" y="174622"/>
                </a:lnTo>
                <a:lnTo>
                  <a:pt x="0" y="17462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Freeform 6"/>
          <p:cNvSpPr/>
          <p:nvPr/>
        </p:nvSpPr>
        <p:spPr>
          <a:xfrm>
            <a:off x="1028700" y="407682"/>
            <a:ext cx="209742" cy="209742"/>
          </a:xfrm>
          <a:custGeom>
            <a:avLst/>
            <a:gdLst/>
            <a:ahLst/>
            <a:cxnLst/>
            <a:rect l="l" t="t" r="r" b="b"/>
            <a:pathLst>
              <a:path w="209742" h="209742">
                <a:moveTo>
                  <a:pt x="0" y="0"/>
                </a:moveTo>
                <a:lnTo>
                  <a:pt x="209742" y="0"/>
                </a:lnTo>
                <a:lnTo>
                  <a:pt x="209742" y="209742"/>
                </a:lnTo>
                <a:lnTo>
                  <a:pt x="0" y="2097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7" name="Group 7"/>
          <p:cNvGrpSpPr/>
          <p:nvPr/>
        </p:nvGrpSpPr>
        <p:grpSpPr>
          <a:xfrm>
            <a:off x="-4070640" y="-1247438"/>
            <a:ext cx="4988889" cy="7028585"/>
            <a:chOff x="0" y="0"/>
            <a:chExt cx="4507230" cy="6350000"/>
          </a:xfrm>
        </p:grpSpPr>
        <p:sp>
          <p:nvSpPr>
            <p:cNvPr id="8" name="Freeform 8"/>
            <p:cNvSpPr/>
            <p:nvPr/>
          </p:nvSpPr>
          <p:spPr>
            <a:xfrm flipH="1">
              <a:off x="0" y="0"/>
              <a:ext cx="4505960" cy="6350000"/>
            </a:xfrm>
            <a:custGeom>
              <a:avLst/>
              <a:gdLst/>
              <a:ahLst/>
              <a:cxnLst/>
              <a:rect l="l" t="t" r="r" b="b"/>
              <a:pathLst>
                <a:path w="4505960" h="6350000">
                  <a:moveTo>
                    <a:pt x="4505960" y="561340"/>
                  </a:moveTo>
                  <a:lnTo>
                    <a:pt x="4505960" y="3961130"/>
                  </a:lnTo>
                  <a:cubicBezTo>
                    <a:pt x="4505960" y="4272280"/>
                    <a:pt x="4253230" y="4523740"/>
                    <a:pt x="3943350" y="4522470"/>
                  </a:cubicBezTo>
                  <a:cubicBezTo>
                    <a:pt x="3632200" y="4521200"/>
                    <a:pt x="3379470" y="4773930"/>
                    <a:pt x="3380740" y="5085080"/>
                  </a:cubicBezTo>
                  <a:lnTo>
                    <a:pt x="3382010" y="5787390"/>
                  </a:lnTo>
                  <a:cubicBezTo>
                    <a:pt x="3382010" y="6098540"/>
                    <a:pt x="3130550" y="6350000"/>
                    <a:pt x="2820670" y="6350000"/>
                  </a:cubicBezTo>
                  <a:lnTo>
                    <a:pt x="561340" y="6350000"/>
                  </a:lnTo>
                  <a:cubicBezTo>
                    <a:pt x="251460" y="6350000"/>
                    <a:pt x="0" y="6098540"/>
                    <a:pt x="0" y="5788660"/>
                  </a:cubicBezTo>
                  <a:lnTo>
                    <a:pt x="0" y="2679700"/>
                  </a:lnTo>
                  <a:cubicBezTo>
                    <a:pt x="0" y="2494280"/>
                    <a:pt x="91440" y="2321560"/>
                    <a:pt x="243840" y="2217420"/>
                  </a:cubicBezTo>
                  <a:lnTo>
                    <a:pt x="3321050" y="99060"/>
                  </a:lnTo>
                  <a:cubicBezTo>
                    <a:pt x="3415030" y="34290"/>
                    <a:pt x="3525520" y="0"/>
                    <a:pt x="3639820" y="0"/>
                  </a:cubicBezTo>
                  <a:lnTo>
                    <a:pt x="3944620" y="0"/>
                  </a:lnTo>
                  <a:cubicBezTo>
                    <a:pt x="4254500" y="0"/>
                    <a:pt x="4505960" y="251460"/>
                    <a:pt x="4505960" y="561340"/>
                  </a:cubicBezTo>
                  <a:close/>
                </a:path>
              </a:pathLst>
            </a:custGeom>
            <a:blipFill>
              <a:blip r:embed="rId6"/>
              <a:stretch>
                <a:fillRect t="-3253" b="-3253"/>
              </a:stretch>
            </a:blipFill>
          </p:spPr>
        </p:sp>
      </p:grpSp>
      <p:grpSp>
        <p:nvGrpSpPr>
          <p:cNvPr id="9" name="Group 9"/>
          <p:cNvGrpSpPr/>
          <p:nvPr/>
        </p:nvGrpSpPr>
        <p:grpSpPr>
          <a:xfrm rot="-5400000">
            <a:off x="7459794" y="1716801"/>
            <a:ext cx="47625" cy="2932034"/>
            <a:chOff x="0" y="0"/>
            <a:chExt cx="12543" cy="772223"/>
          </a:xfrm>
        </p:grpSpPr>
        <p:sp>
          <p:nvSpPr>
            <p:cNvPr id="10" name="Freeform 10"/>
            <p:cNvSpPr/>
            <p:nvPr/>
          </p:nvSpPr>
          <p:spPr>
            <a:xfrm>
              <a:off x="0" y="0"/>
              <a:ext cx="12543" cy="772223"/>
            </a:xfrm>
            <a:custGeom>
              <a:avLst/>
              <a:gdLst/>
              <a:ahLst/>
              <a:cxnLst/>
              <a:rect l="l" t="t" r="r" b="b"/>
              <a:pathLst>
                <a:path w="12543" h="772223">
                  <a:moveTo>
                    <a:pt x="6272" y="0"/>
                  </a:moveTo>
                  <a:lnTo>
                    <a:pt x="6272" y="0"/>
                  </a:lnTo>
                  <a:cubicBezTo>
                    <a:pt x="7935" y="0"/>
                    <a:pt x="9530" y="661"/>
                    <a:pt x="10706" y="1837"/>
                  </a:cubicBezTo>
                  <a:cubicBezTo>
                    <a:pt x="11882" y="3013"/>
                    <a:pt x="12543" y="4608"/>
                    <a:pt x="12543" y="6272"/>
                  </a:cubicBezTo>
                  <a:lnTo>
                    <a:pt x="12543" y="765951"/>
                  </a:lnTo>
                  <a:cubicBezTo>
                    <a:pt x="12543" y="767615"/>
                    <a:pt x="11882" y="769210"/>
                    <a:pt x="10706" y="770386"/>
                  </a:cubicBezTo>
                  <a:cubicBezTo>
                    <a:pt x="9530" y="771562"/>
                    <a:pt x="7935" y="772223"/>
                    <a:pt x="6272" y="772223"/>
                  </a:cubicBezTo>
                  <a:lnTo>
                    <a:pt x="6272" y="772223"/>
                  </a:lnTo>
                  <a:cubicBezTo>
                    <a:pt x="4608" y="772223"/>
                    <a:pt x="3013" y="771562"/>
                    <a:pt x="1837" y="770386"/>
                  </a:cubicBezTo>
                  <a:cubicBezTo>
                    <a:pt x="661" y="769210"/>
                    <a:pt x="0" y="767615"/>
                    <a:pt x="0" y="765951"/>
                  </a:cubicBezTo>
                  <a:lnTo>
                    <a:pt x="0" y="6272"/>
                  </a:lnTo>
                  <a:cubicBezTo>
                    <a:pt x="0" y="4608"/>
                    <a:pt x="661" y="3013"/>
                    <a:pt x="1837" y="1837"/>
                  </a:cubicBezTo>
                  <a:cubicBezTo>
                    <a:pt x="3013" y="661"/>
                    <a:pt x="4608" y="0"/>
                    <a:pt x="6272" y="0"/>
                  </a:cubicBezTo>
                  <a:close/>
                </a:path>
              </a:pathLst>
            </a:custGeom>
            <a:solidFill>
              <a:srgbClr val="A6A6A6"/>
            </a:solidFill>
          </p:spPr>
        </p:sp>
        <p:sp>
          <p:nvSpPr>
            <p:cNvPr id="11" name="TextBox 11"/>
            <p:cNvSpPr txBox="1"/>
            <p:nvPr/>
          </p:nvSpPr>
          <p:spPr>
            <a:xfrm>
              <a:off x="0" y="-38100"/>
              <a:ext cx="12543" cy="810323"/>
            </a:xfrm>
            <a:prstGeom prst="rect">
              <a:avLst/>
            </a:prstGeom>
          </p:spPr>
          <p:txBody>
            <a:bodyPr lIns="50800" tIns="50800" rIns="50800" bIns="50800" rtlCol="0" anchor="ctr"/>
            <a:lstStyle/>
            <a:p>
              <a:pPr algn="ctr">
                <a:lnSpc>
                  <a:spcPts val="2659"/>
                </a:lnSpc>
              </a:pPr>
              <a:endParaRPr/>
            </a:p>
          </p:txBody>
        </p:sp>
      </p:grpSp>
      <p:sp>
        <p:nvSpPr>
          <p:cNvPr id="18" name="TextBox 18"/>
          <p:cNvSpPr txBox="1"/>
          <p:nvPr/>
        </p:nvSpPr>
        <p:spPr>
          <a:xfrm>
            <a:off x="3304749" y="1104795"/>
            <a:ext cx="12621051" cy="1263295"/>
          </a:xfrm>
          <a:prstGeom prst="rect">
            <a:avLst/>
          </a:prstGeom>
        </p:spPr>
        <p:txBody>
          <a:bodyPr wrap="square" lIns="0" tIns="0" rIns="0" bIns="0" rtlCol="0" anchor="t">
            <a:spAutoFit/>
          </a:bodyPr>
          <a:lstStyle/>
          <a:p>
            <a:pPr>
              <a:lnSpc>
                <a:spcPts val="10592"/>
              </a:lnSpc>
            </a:pPr>
            <a:r>
              <a:rPr lang="en-US" sz="7200" b="1" spc="-720" dirty="0" err="1">
                <a:solidFill>
                  <a:srgbClr val="1B1B1B"/>
                </a:solidFill>
                <a:latin typeface="Telegraf Medium"/>
              </a:rPr>
              <a:t>Cảnh</a:t>
            </a:r>
            <a:r>
              <a:rPr lang="en-US" sz="7200" b="1" spc="-720" dirty="0">
                <a:solidFill>
                  <a:srgbClr val="1B1B1B"/>
                </a:solidFill>
                <a:latin typeface="Telegraf Medium"/>
              </a:rPr>
              <a:t> </a:t>
            </a:r>
            <a:r>
              <a:rPr lang="en-US" sz="7200" b="1" spc="-720" dirty="0" err="1">
                <a:solidFill>
                  <a:srgbClr val="1B1B1B"/>
                </a:solidFill>
                <a:latin typeface="Telegraf Medium"/>
              </a:rPr>
              <a:t>báo</a:t>
            </a:r>
            <a:r>
              <a:rPr lang="en-US" sz="7200" b="1" spc="-720" dirty="0">
                <a:solidFill>
                  <a:srgbClr val="1B1B1B"/>
                </a:solidFill>
                <a:latin typeface="Telegraf Medium"/>
              </a:rPr>
              <a:t> </a:t>
            </a:r>
            <a:r>
              <a:rPr lang="en-US" sz="7200" b="1" spc="-720" dirty="0" err="1">
                <a:solidFill>
                  <a:srgbClr val="1B1B1B"/>
                </a:solidFill>
                <a:latin typeface="Telegraf Medium"/>
              </a:rPr>
              <a:t>rủi</a:t>
            </a:r>
            <a:r>
              <a:rPr lang="en-US" sz="7200" b="1" spc="-720" dirty="0">
                <a:solidFill>
                  <a:srgbClr val="1B1B1B"/>
                </a:solidFill>
                <a:latin typeface="Telegraf Medium"/>
              </a:rPr>
              <a:t> </a:t>
            </a:r>
            <a:r>
              <a:rPr lang="en-US" sz="7200" b="1" spc="-720" dirty="0" err="1">
                <a:solidFill>
                  <a:srgbClr val="1B1B1B"/>
                </a:solidFill>
                <a:latin typeface="Telegraf Medium"/>
              </a:rPr>
              <a:t>ro</a:t>
            </a:r>
            <a:r>
              <a:rPr lang="en-US" sz="7200" b="1" spc="-720" dirty="0">
                <a:solidFill>
                  <a:srgbClr val="1B1B1B"/>
                </a:solidFill>
                <a:latin typeface="Telegraf Medium"/>
              </a:rPr>
              <a:t> </a:t>
            </a:r>
            <a:r>
              <a:rPr lang="en-US" sz="7200" b="1" spc="-720" dirty="0" err="1">
                <a:solidFill>
                  <a:srgbClr val="1B1B1B"/>
                </a:solidFill>
                <a:latin typeface="Telegraf Medium"/>
              </a:rPr>
              <a:t>hàng</a:t>
            </a:r>
            <a:r>
              <a:rPr lang="en-US" sz="7200" b="1" spc="-720" dirty="0">
                <a:solidFill>
                  <a:srgbClr val="1B1B1B"/>
                </a:solidFill>
                <a:latin typeface="Telegraf Medium"/>
              </a:rPr>
              <a:t> </a:t>
            </a:r>
            <a:r>
              <a:rPr lang="en-US" sz="7200" b="1" spc="-720" dirty="0" err="1">
                <a:solidFill>
                  <a:srgbClr val="1B1B1B"/>
                </a:solidFill>
                <a:latin typeface="Telegraf Medium"/>
              </a:rPr>
              <a:t>đầu</a:t>
            </a:r>
            <a:r>
              <a:rPr lang="en-US" sz="7200" b="1" spc="-720" dirty="0">
                <a:solidFill>
                  <a:srgbClr val="1B1B1B"/>
                </a:solidFill>
                <a:latin typeface="Telegraf Medium"/>
              </a:rPr>
              <a:t> </a:t>
            </a:r>
            <a:r>
              <a:rPr lang="en-US" sz="7200" b="1" spc="-720" dirty="0" err="1">
                <a:solidFill>
                  <a:srgbClr val="1B1B1B"/>
                </a:solidFill>
                <a:latin typeface="Telegraf Medium"/>
              </a:rPr>
              <a:t>từ</a:t>
            </a:r>
            <a:r>
              <a:rPr lang="en-US" sz="7200" b="1" spc="-720" dirty="0">
                <a:solidFill>
                  <a:srgbClr val="1B1B1B"/>
                </a:solidFill>
                <a:latin typeface="Telegraf Medium"/>
              </a:rPr>
              <a:t> AI</a:t>
            </a:r>
            <a:endParaRPr lang="en-US" sz="7200" b="1" spc="-720" dirty="0">
              <a:solidFill>
                <a:srgbClr val="1B1B1B"/>
              </a:solidFill>
              <a:latin typeface="Telegraf Medium"/>
              <a:sym typeface="Telegraf Medium"/>
            </a:endParaRPr>
          </a:p>
        </p:txBody>
      </p:sp>
      <p:sp>
        <p:nvSpPr>
          <p:cNvPr id="19" name="TextBox 19"/>
          <p:cNvSpPr txBox="1"/>
          <p:nvPr/>
        </p:nvSpPr>
        <p:spPr>
          <a:xfrm>
            <a:off x="1387797" y="371815"/>
            <a:ext cx="1618180" cy="259715"/>
          </a:xfrm>
          <a:prstGeom prst="rect">
            <a:avLst/>
          </a:prstGeom>
        </p:spPr>
        <p:txBody>
          <a:bodyPr lIns="0" tIns="0" rIns="0" bIns="0" rtlCol="0" anchor="t">
            <a:spAutoFit/>
          </a:bodyPr>
          <a:lstStyle/>
          <a:p>
            <a:pPr algn="l">
              <a:lnSpc>
                <a:spcPts val="1960"/>
              </a:lnSpc>
              <a:spcBef>
                <a:spcPct val="0"/>
              </a:spcBef>
            </a:pPr>
            <a:r>
              <a:rPr lang="en-US" sz="1400" b="1" spc="-42">
                <a:solidFill>
                  <a:srgbClr val="FFFFFF"/>
                </a:solidFill>
                <a:latin typeface="Helvetica World Bold"/>
                <a:ea typeface="Helvetica World Bold"/>
                <a:cs typeface="Helvetica World Bold"/>
                <a:sym typeface="Helvetica World Bold"/>
              </a:rPr>
              <a:t>SALFORD &amp; CO.</a:t>
            </a:r>
          </a:p>
        </p:txBody>
      </p:sp>
      <p:sp>
        <p:nvSpPr>
          <p:cNvPr id="20" name="TextBox 20"/>
          <p:cNvSpPr txBox="1"/>
          <p:nvPr/>
        </p:nvSpPr>
        <p:spPr>
          <a:xfrm>
            <a:off x="3886200" y="3267039"/>
            <a:ext cx="8809458" cy="709681"/>
          </a:xfrm>
          <a:prstGeom prst="rect">
            <a:avLst/>
          </a:prstGeom>
        </p:spPr>
        <p:txBody>
          <a:bodyPr lIns="0" tIns="0" rIns="0" bIns="0" rtlCol="0" anchor="t">
            <a:spAutoFit/>
          </a:bodyPr>
          <a:lstStyle/>
          <a:p>
            <a:pPr algn="l">
              <a:lnSpc>
                <a:spcPts val="5880"/>
              </a:lnSpc>
              <a:spcBef>
                <a:spcPct val="0"/>
              </a:spcBef>
            </a:pPr>
            <a:endParaRPr lang="en-US" sz="4200" spc="-273" dirty="0">
              <a:solidFill>
                <a:srgbClr val="A6A6A6"/>
              </a:solidFill>
              <a:latin typeface="Telegraf"/>
              <a:sym typeface="Telegraf"/>
            </a:endParaRPr>
          </a:p>
        </p:txBody>
      </p:sp>
      <p:sp>
        <p:nvSpPr>
          <p:cNvPr id="24" name="TextBox 24"/>
          <p:cNvSpPr txBox="1"/>
          <p:nvPr/>
        </p:nvSpPr>
        <p:spPr>
          <a:xfrm>
            <a:off x="695370" y="4178552"/>
            <a:ext cx="7730790" cy="5718813"/>
          </a:xfrm>
          <a:prstGeom prst="rect">
            <a:avLst/>
          </a:prstGeom>
        </p:spPr>
        <p:txBody>
          <a:bodyPr lIns="50800" tIns="50800" rIns="50800" bIns="50800" rtlCol="0" anchor="ctr"/>
          <a:lstStyle/>
          <a:p>
            <a:pPr algn="ctr">
              <a:lnSpc>
                <a:spcPts val="2659"/>
              </a:lnSpc>
            </a:pPr>
            <a:endParaRPr/>
          </a:p>
        </p:txBody>
      </p:sp>
      <p:sp>
        <p:nvSpPr>
          <p:cNvPr id="12" name="TextBox 11">
            <a:extLst>
              <a:ext uri="{FF2B5EF4-FFF2-40B4-BE49-F238E27FC236}">
                <a16:creationId xmlns:a16="http://schemas.microsoft.com/office/drawing/2014/main" id="{E1D87C6F-A7D7-475D-9BCA-BDAC31EDB2CC}"/>
              </a:ext>
            </a:extLst>
          </p:cNvPr>
          <p:cNvSpPr txBox="1"/>
          <p:nvPr/>
        </p:nvSpPr>
        <p:spPr>
          <a:xfrm>
            <a:off x="3886200" y="2266855"/>
            <a:ext cx="9601200" cy="1015663"/>
          </a:xfrm>
          <a:prstGeom prst="rect">
            <a:avLst/>
          </a:prstGeom>
          <a:noFill/>
        </p:spPr>
        <p:txBody>
          <a:bodyPr wrap="square" rtlCol="0">
            <a:spAutoFit/>
          </a:bodyPr>
          <a:lstStyle/>
          <a:p>
            <a:r>
              <a:rPr lang="en-US" sz="4000" spc="-53" dirty="0">
                <a:solidFill>
                  <a:schemeClr val="bg1">
                    <a:lumMod val="75000"/>
                  </a:schemeClr>
                </a:solidFill>
                <a:latin typeface="Helvetica World"/>
                <a:ea typeface="Helvetica World"/>
                <a:cs typeface="Helvetica World"/>
                <a:sym typeface="Helvetica World"/>
              </a:rPr>
              <a:t>Four major risk warnings regarding AI</a:t>
            </a:r>
          </a:p>
          <a:p>
            <a:endParaRPr lang="en-US" sz="2000" dirty="0"/>
          </a:p>
        </p:txBody>
      </p:sp>
      <p:sp>
        <p:nvSpPr>
          <p:cNvPr id="13" name="TextBox 12">
            <a:extLst>
              <a:ext uri="{FF2B5EF4-FFF2-40B4-BE49-F238E27FC236}">
                <a16:creationId xmlns:a16="http://schemas.microsoft.com/office/drawing/2014/main" id="{CAC7B050-4AEA-40D2-A314-73F8467F0912}"/>
              </a:ext>
            </a:extLst>
          </p:cNvPr>
          <p:cNvSpPr txBox="1"/>
          <p:nvPr/>
        </p:nvSpPr>
        <p:spPr>
          <a:xfrm>
            <a:off x="1238442" y="3282518"/>
            <a:ext cx="12496800" cy="2062103"/>
          </a:xfrm>
          <a:prstGeom prst="rect">
            <a:avLst/>
          </a:prstGeom>
          <a:noFill/>
        </p:spPr>
        <p:txBody>
          <a:bodyPr wrap="square" rtlCol="0">
            <a:spAutoFit/>
          </a:bodyPr>
          <a:lstStyle/>
          <a:p>
            <a:r>
              <a:rPr lang="en-US" sz="3600" b="1"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Vấn</a:t>
            </a:r>
            <a:r>
              <a:rPr lang="en-US" sz="3600" b="1"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3600" b="1"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đề</a:t>
            </a:r>
            <a:r>
              <a:rPr lang="en-US" sz="3600" b="1"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3600" b="1"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hộp</a:t>
            </a:r>
            <a:r>
              <a:rPr lang="en-US" sz="3600" b="1"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3600" b="1"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đen</a:t>
            </a:r>
            <a:r>
              <a:rPr lang="en-US" sz="3600" b="1"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(Black box): </a:t>
            </a:r>
            <a:r>
              <a:rPr lang="en-US" sz="2800" i="1" spc="-273"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(The "black box" issue)</a:t>
            </a:r>
          </a:p>
          <a:p>
            <a:r>
              <a:rPr lang="en-US" sz="3200"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Thiếu</a:t>
            </a:r>
            <a:r>
              <a:rPr lang="en-US"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3200"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tính</a:t>
            </a:r>
            <a:r>
              <a:rPr lang="en-US"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3200"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minh</a:t>
            </a:r>
            <a:r>
              <a:rPr lang="en-US"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3200"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bạch</a:t>
            </a:r>
            <a:r>
              <a:rPr lang="en-US"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3200"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trong</a:t>
            </a:r>
            <a:r>
              <a:rPr lang="en-US"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3200"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cách</a:t>
            </a:r>
            <a:r>
              <a:rPr lang="en-US"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3200"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thức</a:t>
            </a:r>
            <a:r>
              <a:rPr lang="en-US"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AI ra </a:t>
            </a:r>
            <a:r>
              <a:rPr lang="en-US" sz="3200"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quyết</a:t>
            </a:r>
            <a:r>
              <a:rPr lang="en-US"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3200"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định</a:t>
            </a:r>
            <a:r>
              <a:rPr lang="en-US"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3200"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gây</a:t>
            </a:r>
            <a:r>
              <a:rPr lang="en-US"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3200"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khó</a:t>
            </a:r>
            <a:r>
              <a:rPr lang="en-US"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3200"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khăn</a:t>
            </a:r>
            <a:r>
              <a:rPr lang="en-US"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3200"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cho</a:t>
            </a:r>
            <a:r>
              <a:rPr lang="en-US"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3200"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việc</a:t>
            </a:r>
            <a:r>
              <a:rPr lang="en-US"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3200"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giải</a:t>
            </a:r>
            <a:r>
              <a:rPr lang="en-US"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3200"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trình</a:t>
            </a:r>
            <a:r>
              <a:rPr lang="en-US"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3200"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trách</a:t>
            </a:r>
            <a:r>
              <a:rPr lang="en-US"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3200"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nhiệm</a:t>
            </a:r>
            <a:endParaRPr lang="en-US"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endParaRPr>
          </a:p>
          <a:p>
            <a:r>
              <a:rPr lang="en-US" sz="2800" i="1" spc="-273"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(A lack of transparency in AI decision-making processes makes accountability difficult.)   </a:t>
            </a:r>
          </a:p>
        </p:txBody>
      </p:sp>
      <p:sp>
        <p:nvSpPr>
          <p:cNvPr id="15" name="TextBox 14">
            <a:extLst>
              <a:ext uri="{FF2B5EF4-FFF2-40B4-BE49-F238E27FC236}">
                <a16:creationId xmlns:a16="http://schemas.microsoft.com/office/drawing/2014/main" id="{9FC06419-2A17-4D71-A0A6-E9BCD676CF48}"/>
              </a:ext>
            </a:extLst>
          </p:cNvPr>
          <p:cNvSpPr txBox="1"/>
          <p:nvPr/>
        </p:nvSpPr>
        <p:spPr>
          <a:xfrm>
            <a:off x="1251142" y="5758140"/>
            <a:ext cx="13303058" cy="2985433"/>
          </a:xfrm>
          <a:prstGeom prst="rect">
            <a:avLst/>
          </a:prstGeom>
          <a:noFill/>
        </p:spPr>
        <p:txBody>
          <a:bodyPr wrap="square" rtlCol="0">
            <a:spAutoFit/>
          </a:bodyPr>
          <a:lstStyle/>
          <a:p>
            <a:r>
              <a:rPr lang="en-US" sz="3600" b="1"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Rủi</a:t>
            </a:r>
            <a:r>
              <a:rPr lang="en-US" sz="3600" b="1"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3600" b="1"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ro</a:t>
            </a:r>
            <a:r>
              <a:rPr lang="en-US" sz="3600" b="1"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an </a:t>
            </a:r>
            <a:r>
              <a:rPr lang="en-US" sz="3600" b="1"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ninh</a:t>
            </a:r>
            <a:r>
              <a:rPr lang="en-US" sz="3600" b="1"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3600" b="1"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và</a:t>
            </a:r>
            <a:r>
              <a:rPr lang="en-US" sz="3600" b="1"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an </a:t>
            </a:r>
            <a:r>
              <a:rPr lang="en-US" sz="3600" b="1"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toàn</a:t>
            </a:r>
            <a:r>
              <a:rPr lang="en-US" sz="3600" b="1"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2800" i="1" spc="-273"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(Security and safety risks ) </a:t>
            </a:r>
          </a:p>
          <a:p>
            <a:r>
              <a:rPr lang="vi-VN"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Nguy cơ bị tấn công, can thiệp mô hình trực tuyến; các quyết định sai lầm của AI có thể đe dọa trực tiếp đến tính mạng con người (như chẩn đoán y tế sai, vũ khí nhắm nhầm mục tiêu)</a:t>
            </a:r>
            <a:r>
              <a:rPr lang="en-US"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p>
          <a:p>
            <a:r>
              <a:rPr lang="en-US" sz="2800" i="1" spc="-273"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(Risks of attacks or interference with online models; erroneous AI decisions that could directly threaten human life (such as misdiagnosis or weapons targeting the wrong objectives). ) </a:t>
            </a:r>
          </a:p>
        </p:txBody>
      </p:sp>
    </p:spTree>
    <p:extLst>
      <p:ext uri="{BB962C8B-B14F-4D97-AF65-F5344CB8AC3E}">
        <p14:creationId xmlns:p14="http://schemas.microsoft.com/office/powerpoint/2010/main" val="37322770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04923" y="-148528"/>
            <a:ext cx="19097845" cy="1177228"/>
            <a:chOff x="0" y="0"/>
            <a:chExt cx="5029885" cy="310052"/>
          </a:xfrm>
        </p:grpSpPr>
        <p:sp>
          <p:nvSpPr>
            <p:cNvPr id="3" name="Freeform 3"/>
            <p:cNvSpPr/>
            <p:nvPr/>
          </p:nvSpPr>
          <p:spPr>
            <a:xfrm>
              <a:off x="0" y="0"/>
              <a:ext cx="5029885" cy="310052"/>
            </a:xfrm>
            <a:custGeom>
              <a:avLst/>
              <a:gdLst/>
              <a:ahLst/>
              <a:cxnLst/>
              <a:rect l="l" t="t" r="r" b="b"/>
              <a:pathLst>
                <a:path w="5029885" h="310052">
                  <a:moveTo>
                    <a:pt x="0" y="0"/>
                  </a:moveTo>
                  <a:lnTo>
                    <a:pt x="5029885" y="0"/>
                  </a:lnTo>
                  <a:lnTo>
                    <a:pt x="5029885" y="310052"/>
                  </a:lnTo>
                  <a:lnTo>
                    <a:pt x="0" y="310052"/>
                  </a:lnTo>
                  <a:close/>
                </a:path>
              </a:pathLst>
            </a:custGeom>
            <a:solidFill>
              <a:srgbClr val="1B1B1B"/>
            </a:solidFill>
            <a:ln cap="sq">
              <a:noFill/>
              <a:prstDash val="solid"/>
              <a:miter/>
            </a:ln>
          </p:spPr>
        </p:sp>
        <p:sp>
          <p:nvSpPr>
            <p:cNvPr id="4" name="TextBox 4"/>
            <p:cNvSpPr txBox="1"/>
            <p:nvPr/>
          </p:nvSpPr>
          <p:spPr>
            <a:xfrm>
              <a:off x="0" y="-38100"/>
              <a:ext cx="5029885" cy="348152"/>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6997203" y="425242"/>
            <a:ext cx="262097" cy="174622"/>
          </a:xfrm>
          <a:custGeom>
            <a:avLst/>
            <a:gdLst/>
            <a:ahLst/>
            <a:cxnLst/>
            <a:rect l="l" t="t" r="r" b="b"/>
            <a:pathLst>
              <a:path w="262097" h="174622">
                <a:moveTo>
                  <a:pt x="0" y="0"/>
                </a:moveTo>
                <a:lnTo>
                  <a:pt x="262097" y="0"/>
                </a:lnTo>
                <a:lnTo>
                  <a:pt x="262097" y="174622"/>
                </a:lnTo>
                <a:lnTo>
                  <a:pt x="0" y="17462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Freeform 6"/>
          <p:cNvSpPr/>
          <p:nvPr/>
        </p:nvSpPr>
        <p:spPr>
          <a:xfrm>
            <a:off x="1028700" y="407682"/>
            <a:ext cx="209742" cy="209742"/>
          </a:xfrm>
          <a:custGeom>
            <a:avLst/>
            <a:gdLst/>
            <a:ahLst/>
            <a:cxnLst/>
            <a:rect l="l" t="t" r="r" b="b"/>
            <a:pathLst>
              <a:path w="209742" h="209742">
                <a:moveTo>
                  <a:pt x="0" y="0"/>
                </a:moveTo>
                <a:lnTo>
                  <a:pt x="209742" y="0"/>
                </a:lnTo>
                <a:lnTo>
                  <a:pt x="209742" y="209742"/>
                </a:lnTo>
                <a:lnTo>
                  <a:pt x="0" y="2097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22" name="Group 22"/>
          <p:cNvGrpSpPr/>
          <p:nvPr/>
        </p:nvGrpSpPr>
        <p:grpSpPr>
          <a:xfrm>
            <a:off x="15468600" y="876300"/>
            <a:ext cx="4612621" cy="2768495"/>
            <a:chOff x="0" y="0"/>
            <a:chExt cx="6350000" cy="3811270"/>
          </a:xfrm>
        </p:grpSpPr>
        <p:sp>
          <p:nvSpPr>
            <p:cNvPr id="23" name="Freeform 23"/>
            <p:cNvSpPr/>
            <p:nvPr/>
          </p:nvSpPr>
          <p:spPr>
            <a:xfrm>
              <a:off x="0" y="0"/>
              <a:ext cx="6350000" cy="3811270"/>
            </a:xfrm>
            <a:custGeom>
              <a:avLst/>
              <a:gdLst/>
              <a:ahLst/>
              <a:cxnLst/>
              <a:rect l="l" t="t" r="r" b="b"/>
              <a:pathLst>
                <a:path w="6350000" h="3811270">
                  <a:moveTo>
                    <a:pt x="1648460" y="0"/>
                  </a:moveTo>
                  <a:lnTo>
                    <a:pt x="5812790" y="0"/>
                  </a:lnTo>
                  <a:cubicBezTo>
                    <a:pt x="6109970" y="0"/>
                    <a:pt x="6350000" y="240030"/>
                    <a:pt x="6350000" y="537210"/>
                  </a:cubicBezTo>
                  <a:lnTo>
                    <a:pt x="6350000" y="2466340"/>
                  </a:lnTo>
                  <a:cubicBezTo>
                    <a:pt x="6350000" y="2763520"/>
                    <a:pt x="6109970" y="3003550"/>
                    <a:pt x="5812790" y="3003550"/>
                  </a:cubicBezTo>
                  <a:lnTo>
                    <a:pt x="4751070" y="3003550"/>
                  </a:lnTo>
                  <a:cubicBezTo>
                    <a:pt x="4587240" y="3003550"/>
                    <a:pt x="4431030" y="3078480"/>
                    <a:pt x="4329430" y="3208020"/>
                  </a:cubicBezTo>
                  <a:lnTo>
                    <a:pt x="4013200" y="3606800"/>
                  </a:lnTo>
                  <a:cubicBezTo>
                    <a:pt x="3911600" y="3735070"/>
                    <a:pt x="3756660" y="3811270"/>
                    <a:pt x="3591560" y="3811270"/>
                  </a:cubicBezTo>
                  <a:lnTo>
                    <a:pt x="537210" y="3811270"/>
                  </a:lnTo>
                  <a:cubicBezTo>
                    <a:pt x="240030" y="3811270"/>
                    <a:pt x="0" y="3571240"/>
                    <a:pt x="0" y="3274060"/>
                  </a:cubicBezTo>
                  <a:lnTo>
                    <a:pt x="0" y="1375410"/>
                  </a:lnTo>
                  <a:cubicBezTo>
                    <a:pt x="0" y="1206500"/>
                    <a:pt x="78740" y="1047750"/>
                    <a:pt x="213360" y="946150"/>
                  </a:cubicBezTo>
                  <a:lnTo>
                    <a:pt x="1324610" y="107950"/>
                  </a:lnTo>
                  <a:cubicBezTo>
                    <a:pt x="1417320" y="38100"/>
                    <a:pt x="1531620" y="0"/>
                    <a:pt x="1648460" y="0"/>
                  </a:cubicBezTo>
                  <a:close/>
                </a:path>
              </a:pathLst>
            </a:custGeom>
            <a:blipFill>
              <a:blip r:embed="rId6"/>
              <a:stretch>
                <a:fillRect t="-5502" b="-5502"/>
              </a:stretch>
            </a:blipFill>
          </p:spPr>
        </p:sp>
      </p:grpSp>
      <p:sp>
        <p:nvSpPr>
          <p:cNvPr id="24" name="TextBox 24"/>
          <p:cNvSpPr txBox="1"/>
          <p:nvPr/>
        </p:nvSpPr>
        <p:spPr>
          <a:xfrm>
            <a:off x="76200" y="1298127"/>
            <a:ext cx="14974038" cy="1102866"/>
          </a:xfrm>
          <a:prstGeom prst="rect">
            <a:avLst/>
          </a:prstGeom>
        </p:spPr>
        <p:txBody>
          <a:bodyPr wrap="square" lIns="0" tIns="0" rIns="0" bIns="0" rtlCol="0" anchor="t">
            <a:spAutoFit/>
          </a:bodyPr>
          <a:lstStyle/>
          <a:p>
            <a:pPr algn="l">
              <a:lnSpc>
                <a:spcPts val="8599"/>
              </a:lnSpc>
            </a:pPr>
            <a:r>
              <a:rPr lang="en-US" sz="8000" b="1" spc="-720" dirty="0" err="1">
                <a:solidFill>
                  <a:srgbClr val="1B1B1B"/>
                </a:solidFill>
                <a:latin typeface="Telegraf Medium"/>
              </a:rPr>
              <a:t>Ranh</a:t>
            </a:r>
            <a:r>
              <a:rPr lang="en-US" sz="8000" b="1" spc="-720" dirty="0">
                <a:solidFill>
                  <a:srgbClr val="1B1B1B"/>
                </a:solidFill>
                <a:latin typeface="Telegraf Medium"/>
              </a:rPr>
              <a:t> </a:t>
            </a:r>
            <a:r>
              <a:rPr lang="en-US" sz="8000" b="1" spc="-720" dirty="0" err="1">
                <a:solidFill>
                  <a:srgbClr val="1B1B1B"/>
                </a:solidFill>
                <a:latin typeface="Telegraf Medium"/>
              </a:rPr>
              <a:t>giới</a:t>
            </a:r>
            <a:r>
              <a:rPr lang="en-US" sz="8000" b="1" spc="-720" dirty="0">
                <a:solidFill>
                  <a:srgbClr val="1B1B1B"/>
                </a:solidFill>
                <a:latin typeface="Telegraf Medium"/>
              </a:rPr>
              <a:t> </a:t>
            </a:r>
            <a:r>
              <a:rPr lang="en-US" sz="8000" b="1" spc="-720" dirty="0" err="1">
                <a:solidFill>
                  <a:srgbClr val="1B1B1B"/>
                </a:solidFill>
                <a:latin typeface="Telegraf Medium"/>
              </a:rPr>
              <a:t>đạo</a:t>
            </a:r>
            <a:r>
              <a:rPr lang="en-US" sz="8000" b="1" spc="-720" dirty="0">
                <a:solidFill>
                  <a:srgbClr val="1B1B1B"/>
                </a:solidFill>
                <a:latin typeface="Telegraf Medium"/>
              </a:rPr>
              <a:t> </a:t>
            </a:r>
            <a:r>
              <a:rPr lang="en-US" sz="8000" b="1" spc="-720" dirty="0" err="1">
                <a:solidFill>
                  <a:srgbClr val="1B1B1B"/>
                </a:solidFill>
                <a:latin typeface="Telegraf Medium"/>
              </a:rPr>
              <a:t>đức</a:t>
            </a:r>
            <a:r>
              <a:rPr lang="en-US" sz="8000" b="1" spc="-720" dirty="0">
                <a:solidFill>
                  <a:srgbClr val="1B1B1B"/>
                </a:solidFill>
                <a:latin typeface="Telegraf Medium"/>
              </a:rPr>
              <a:t> </a:t>
            </a:r>
            <a:r>
              <a:rPr lang="en-US" sz="8000" b="1" spc="-720" dirty="0" err="1">
                <a:solidFill>
                  <a:srgbClr val="1B1B1B"/>
                </a:solidFill>
                <a:latin typeface="Telegraf Medium"/>
              </a:rPr>
              <a:t>và</a:t>
            </a:r>
            <a:r>
              <a:rPr lang="en-US" sz="8000" b="1" spc="-720" dirty="0">
                <a:solidFill>
                  <a:srgbClr val="1B1B1B"/>
                </a:solidFill>
                <a:latin typeface="Telegraf Medium"/>
              </a:rPr>
              <a:t> </a:t>
            </a:r>
            <a:r>
              <a:rPr lang="en-US" sz="8000" b="1" spc="-720" dirty="0" err="1">
                <a:solidFill>
                  <a:srgbClr val="1B1B1B"/>
                </a:solidFill>
                <a:latin typeface="Telegraf Medium"/>
              </a:rPr>
              <a:t>khung</a:t>
            </a:r>
            <a:r>
              <a:rPr lang="en-US" sz="8000" b="1" spc="-720" dirty="0">
                <a:solidFill>
                  <a:srgbClr val="1B1B1B"/>
                </a:solidFill>
                <a:latin typeface="Telegraf Medium"/>
              </a:rPr>
              <a:t> </a:t>
            </a:r>
            <a:r>
              <a:rPr lang="en-US" sz="8000" b="1" spc="-720" dirty="0" err="1">
                <a:solidFill>
                  <a:srgbClr val="1B1B1B"/>
                </a:solidFill>
                <a:latin typeface="Telegraf Medium"/>
              </a:rPr>
              <a:t>pháp</a:t>
            </a:r>
            <a:r>
              <a:rPr lang="en-US" sz="8000" b="1" spc="-720" dirty="0">
                <a:solidFill>
                  <a:srgbClr val="1B1B1B"/>
                </a:solidFill>
                <a:latin typeface="Telegraf Medium"/>
              </a:rPr>
              <a:t> </a:t>
            </a:r>
            <a:r>
              <a:rPr lang="en-US" sz="8000" b="1" spc="-720" dirty="0" err="1">
                <a:solidFill>
                  <a:srgbClr val="1B1B1B"/>
                </a:solidFill>
                <a:latin typeface="Telegraf Medium"/>
              </a:rPr>
              <a:t>lý</a:t>
            </a:r>
            <a:endParaRPr lang="en-US" sz="8000" b="1" spc="-720" dirty="0">
              <a:solidFill>
                <a:srgbClr val="1B1B1B"/>
              </a:solidFill>
              <a:latin typeface="Telegraf Medium"/>
              <a:sym typeface="Telegraf Medium"/>
            </a:endParaRPr>
          </a:p>
        </p:txBody>
      </p:sp>
      <p:sp>
        <p:nvSpPr>
          <p:cNvPr id="25" name="TextBox 25"/>
          <p:cNvSpPr txBox="1"/>
          <p:nvPr/>
        </p:nvSpPr>
        <p:spPr>
          <a:xfrm>
            <a:off x="1387797" y="371815"/>
            <a:ext cx="1618180" cy="259715"/>
          </a:xfrm>
          <a:prstGeom prst="rect">
            <a:avLst/>
          </a:prstGeom>
        </p:spPr>
        <p:txBody>
          <a:bodyPr lIns="0" tIns="0" rIns="0" bIns="0" rtlCol="0" anchor="t">
            <a:spAutoFit/>
          </a:bodyPr>
          <a:lstStyle/>
          <a:p>
            <a:pPr algn="l">
              <a:lnSpc>
                <a:spcPts val="1960"/>
              </a:lnSpc>
              <a:spcBef>
                <a:spcPct val="0"/>
              </a:spcBef>
            </a:pPr>
            <a:r>
              <a:rPr lang="en-US" sz="1400" b="1" spc="-42">
                <a:solidFill>
                  <a:srgbClr val="FFFFFF"/>
                </a:solidFill>
                <a:latin typeface="Helvetica World Bold"/>
                <a:ea typeface="Helvetica World Bold"/>
                <a:cs typeface="Helvetica World Bold"/>
                <a:sym typeface="Helvetica World Bold"/>
              </a:rPr>
              <a:t>SALFORD &amp; CO.</a:t>
            </a:r>
          </a:p>
        </p:txBody>
      </p:sp>
      <p:sp>
        <p:nvSpPr>
          <p:cNvPr id="29" name="TextBox 28">
            <a:extLst>
              <a:ext uri="{FF2B5EF4-FFF2-40B4-BE49-F238E27FC236}">
                <a16:creationId xmlns:a16="http://schemas.microsoft.com/office/drawing/2014/main" id="{4B2C58AC-2448-40C8-B7F1-404FC6B60645}"/>
              </a:ext>
            </a:extLst>
          </p:cNvPr>
          <p:cNvSpPr txBox="1"/>
          <p:nvPr/>
        </p:nvSpPr>
        <p:spPr>
          <a:xfrm>
            <a:off x="228600" y="2436812"/>
            <a:ext cx="14821638" cy="2000548"/>
          </a:xfrm>
          <a:prstGeom prst="rect">
            <a:avLst/>
          </a:prstGeom>
          <a:noFill/>
        </p:spPr>
        <p:txBody>
          <a:bodyPr wrap="square" rtlCol="0">
            <a:spAutoFit/>
          </a:bodyPr>
          <a:lstStyle/>
          <a:p>
            <a:r>
              <a:rPr lang="en-US" sz="4000" b="1"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Cấm</a:t>
            </a:r>
            <a:r>
              <a:rPr lang="en-US" sz="4000" b="1"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4000" b="1"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tự</a:t>
            </a:r>
            <a:r>
              <a:rPr lang="en-US" sz="4000" b="1"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4000" b="1"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chủ</a:t>
            </a:r>
            <a:r>
              <a:rPr lang="en-US" sz="4000" b="1"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4000" b="1"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vũ</a:t>
            </a:r>
            <a:r>
              <a:rPr lang="en-US" sz="4000" b="1"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4000" b="1"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khí</a:t>
            </a:r>
            <a:r>
              <a:rPr lang="en-US" sz="4000" b="1"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3200" i="1" spc="-273"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(Ban on autonomous weapons: ) </a:t>
            </a:r>
          </a:p>
          <a:p>
            <a:r>
              <a:rPr lang="vi-VN"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Tuyệt đối không giao toàn quyền quyết định bắn/tấn công cho AI trong hệ thống vũ khí sát thương.</a:t>
            </a:r>
            <a:r>
              <a:rPr lang="en-US"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p>
          <a:p>
            <a:r>
              <a:rPr lang="en-US" sz="2000" b="1" dirty="0">
                <a:solidFill>
                  <a:schemeClr val="bg1">
                    <a:lumMod val="65000"/>
                  </a:schemeClr>
                </a:solidFill>
              </a:rPr>
              <a:t>(Under no circumstances should full decision-making authority regarding firing or attacking be delegated to AI in lethal weapon systems. ) </a:t>
            </a:r>
          </a:p>
        </p:txBody>
      </p:sp>
      <p:sp>
        <p:nvSpPr>
          <p:cNvPr id="30" name="TextBox 29">
            <a:extLst>
              <a:ext uri="{FF2B5EF4-FFF2-40B4-BE49-F238E27FC236}">
                <a16:creationId xmlns:a16="http://schemas.microsoft.com/office/drawing/2014/main" id="{9C8F6674-9142-42BE-BD50-9D932C0C9BE8}"/>
              </a:ext>
            </a:extLst>
          </p:cNvPr>
          <p:cNvSpPr txBox="1"/>
          <p:nvPr/>
        </p:nvSpPr>
        <p:spPr>
          <a:xfrm>
            <a:off x="203200" y="4933156"/>
            <a:ext cx="14974038" cy="2000548"/>
          </a:xfrm>
          <a:prstGeom prst="rect">
            <a:avLst/>
          </a:prstGeom>
          <a:noFill/>
        </p:spPr>
        <p:txBody>
          <a:bodyPr wrap="square" rtlCol="0">
            <a:spAutoFit/>
          </a:bodyPr>
          <a:lstStyle/>
          <a:p>
            <a:r>
              <a:rPr lang="en-US" sz="4000" b="1"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Kiểm</a:t>
            </a:r>
            <a:r>
              <a:rPr lang="en-US" sz="4000" b="1"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4000" b="1"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soát</a:t>
            </a:r>
            <a:r>
              <a:rPr lang="en-US" sz="4000" b="1"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can </a:t>
            </a:r>
            <a:r>
              <a:rPr lang="en-US" sz="4000" b="1"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thiệp</a:t>
            </a:r>
            <a:r>
              <a:rPr lang="en-US" sz="4000" b="1"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4000" b="1"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sinh</a:t>
            </a:r>
            <a:r>
              <a:rPr lang="en-US" sz="4000" b="1"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4000" b="1"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học</a:t>
            </a:r>
            <a:r>
              <a:rPr lang="en-US" sz="4000" b="1"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3200" i="1" spc="-273"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(Biological intervention control ) </a:t>
            </a:r>
          </a:p>
          <a:p>
            <a:r>
              <a:rPr lang="vi-VN"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Cảnh báo nguy cơ thao túng ý thức, hành vi con người từ các thử nghiệm kết hợp não người với robot.</a:t>
            </a:r>
            <a:r>
              <a:rPr lang="en-US"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p>
          <a:p>
            <a:r>
              <a:rPr lang="en-US" sz="2000" b="1" dirty="0">
                <a:solidFill>
                  <a:schemeClr val="bg1">
                    <a:lumMod val="65000"/>
                  </a:schemeClr>
                </a:solidFill>
              </a:rPr>
              <a:t>(Warning of the risk of manipulating human consciousness and behavior through experiments combining human brains with robots.)</a:t>
            </a:r>
          </a:p>
        </p:txBody>
      </p:sp>
      <p:sp>
        <p:nvSpPr>
          <p:cNvPr id="31" name="TextBox 30">
            <a:extLst>
              <a:ext uri="{FF2B5EF4-FFF2-40B4-BE49-F238E27FC236}">
                <a16:creationId xmlns:a16="http://schemas.microsoft.com/office/drawing/2014/main" id="{52085C8F-8067-4D03-8F4C-74A04D52ADC2}"/>
              </a:ext>
            </a:extLst>
          </p:cNvPr>
          <p:cNvSpPr txBox="1"/>
          <p:nvPr/>
        </p:nvSpPr>
        <p:spPr>
          <a:xfrm>
            <a:off x="241300" y="7429500"/>
            <a:ext cx="15836900" cy="2308324"/>
          </a:xfrm>
          <a:prstGeom prst="rect">
            <a:avLst/>
          </a:prstGeom>
          <a:noFill/>
        </p:spPr>
        <p:txBody>
          <a:bodyPr wrap="square" rtlCol="0">
            <a:spAutoFit/>
          </a:bodyPr>
          <a:lstStyle/>
          <a:p>
            <a:r>
              <a:rPr lang="en-US" sz="4000" b="1"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Yêu</a:t>
            </a:r>
            <a:r>
              <a:rPr lang="en-US" sz="4000" b="1"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4000" b="1"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cầu</a:t>
            </a:r>
            <a:r>
              <a:rPr lang="en-US" sz="4000" b="1"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4000" b="1"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hành</a:t>
            </a:r>
            <a:r>
              <a:rPr lang="en-US" sz="4000" b="1"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lang </a:t>
            </a:r>
            <a:r>
              <a:rPr lang="en-US" sz="4000" b="1"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pháp</a:t>
            </a:r>
            <a:r>
              <a:rPr lang="en-US" sz="4000" b="1"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4000" b="1" spc="-273" dirty="0" err="1">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lý</a:t>
            </a:r>
            <a:r>
              <a:rPr lang="en-US" sz="4000" b="1"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r>
              <a:rPr lang="en-US" sz="3200" i="1" spc="-273"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(Requirements for the legal framework: ) </a:t>
            </a:r>
          </a:p>
          <a:p>
            <a:r>
              <a:rPr lang="vi-VN"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Cần thiết lập các quy định pháp lý bắt buộc và cơ chế giám sát chặt chẽ, đảm bảo AI phát triển minh bạch, có trách nhiệm và luôn đặt lợi ích của con người làm trọng tâm</a:t>
            </a:r>
            <a:r>
              <a:rPr lang="en-US" sz="3200" spc="-273" dirty="0">
                <a:solidFill>
                  <a:schemeClr val="tx1">
                    <a:lumMod val="95000"/>
                    <a:lumOff val="5000"/>
                  </a:schemeClr>
                </a:solidFill>
                <a:latin typeface="Noto Sans" panose="020B0502040504020204" pitchFamily="34" charset="0"/>
                <a:ea typeface="Noto Sans" panose="020B0502040504020204" pitchFamily="34" charset="0"/>
                <a:cs typeface="Noto Sans" panose="020B0502040504020204" pitchFamily="34" charset="0"/>
              </a:rPr>
              <a:t>. </a:t>
            </a:r>
          </a:p>
          <a:p>
            <a:r>
              <a:rPr lang="en-US" sz="2000" b="1" dirty="0">
                <a:solidFill>
                  <a:schemeClr val="bg1">
                    <a:lumMod val="65000"/>
                  </a:schemeClr>
                </a:solidFill>
              </a:rPr>
              <a:t>(It is essential to establish mandatory legal regulations and rigorous oversight mechanisms to ensure that AI develops transparently and responsibly, with human interests always at the core. ) </a:t>
            </a:r>
            <a:endParaRPr lang="en-US" sz="2000" dirty="0">
              <a:solidFill>
                <a:schemeClr val="bg1">
                  <a:lumMod val="65000"/>
                </a:schemeClr>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fade">
                                      <p:cBhvr>
                                        <p:cTn id="14" dur="1000"/>
                                        <p:tgtEl>
                                          <p:spTgt spid="30"/>
                                        </p:tgtEl>
                                      </p:cBhvr>
                                    </p:animEffect>
                                    <p:anim calcmode="lin" valueType="num">
                                      <p:cBhvr>
                                        <p:cTn id="15" dur="1000" fill="hold"/>
                                        <p:tgtEl>
                                          <p:spTgt spid="30"/>
                                        </p:tgtEl>
                                        <p:attrNameLst>
                                          <p:attrName>ppt_x</p:attrName>
                                        </p:attrNameLst>
                                      </p:cBhvr>
                                      <p:tavLst>
                                        <p:tav tm="0">
                                          <p:val>
                                            <p:strVal val="#ppt_x"/>
                                          </p:val>
                                        </p:tav>
                                        <p:tav tm="100000">
                                          <p:val>
                                            <p:strVal val="#ppt_x"/>
                                          </p:val>
                                        </p:tav>
                                      </p:tavLst>
                                    </p:anim>
                                    <p:anim calcmode="lin" valueType="num">
                                      <p:cBhvr>
                                        <p:cTn id="16"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04923" y="-148528"/>
            <a:ext cx="19097845" cy="1177228"/>
            <a:chOff x="0" y="0"/>
            <a:chExt cx="5029885" cy="310052"/>
          </a:xfrm>
        </p:grpSpPr>
        <p:sp>
          <p:nvSpPr>
            <p:cNvPr id="3" name="Freeform 3"/>
            <p:cNvSpPr/>
            <p:nvPr/>
          </p:nvSpPr>
          <p:spPr>
            <a:xfrm>
              <a:off x="0" y="0"/>
              <a:ext cx="5029885" cy="310052"/>
            </a:xfrm>
            <a:custGeom>
              <a:avLst/>
              <a:gdLst/>
              <a:ahLst/>
              <a:cxnLst/>
              <a:rect l="l" t="t" r="r" b="b"/>
              <a:pathLst>
                <a:path w="5029885" h="310052">
                  <a:moveTo>
                    <a:pt x="0" y="0"/>
                  </a:moveTo>
                  <a:lnTo>
                    <a:pt x="5029885" y="0"/>
                  </a:lnTo>
                  <a:lnTo>
                    <a:pt x="5029885" y="310052"/>
                  </a:lnTo>
                  <a:lnTo>
                    <a:pt x="0" y="310052"/>
                  </a:lnTo>
                  <a:close/>
                </a:path>
              </a:pathLst>
            </a:custGeom>
            <a:solidFill>
              <a:srgbClr val="1B1B1B"/>
            </a:solidFill>
            <a:ln cap="sq">
              <a:noFill/>
              <a:prstDash val="solid"/>
              <a:miter/>
            </a:ln>
          </p:spPr>
        </p:sp>
        <p:sp>
          <p:nvSpPr>
            <p:cNvPr id="4" name="TextBox 4"/>
            <p:cNvSpPr txBox="1"/>
            <p:nvPr/>
          </p:nvSpPr>
          <p:spPr>
            <a:xfrm>
              <a:off x="0" y="-38100"/>
              <a:ext cx="5029885" cy="348152"/>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6997203" y="425242"/>
            <a:ext cx="262097" cy="174622"/>
          </a:xfrm>
          <a:custGeom>
            <a:avLst/>
            <a:gdLst/>
            <a:ahLst/>
            <a:cxnLst/>
            <a:rect l="l" t="t" r="r" b="b"/>
            <a:pathLst>
              <a:path w="262097" h="174622">
                <a:moveTo>
                  <a:pt x="0" y="0"/>
                </a:moveTo>
                <a:lnTo>
                  <a:pt x="262097" y="0"/>
                </a:lnTo>
                <a:lnTo>
                  <a:pt x="262097" y="174622"/>
                </a:lnTo>
                <a:lnTo>
                  <a:pt x="0" y="17462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Freeform 6"/>
          <p:cNvSpPr/>
          <p:nvPr/>
        </p:nvSpPr>
        <p:spPr>
          <a:xfrm>
            <a:off x="1028700" y="407682"/>
            <a:ext cx="209742" cy="209742"/>
          </a:xfrm>
          <a:custGeom>
            <a:avLst/>
            <a:gdLst/>
            <a:ahLst/>
            <a:cxnLst/>
            <a:rect l="l" t="t" r="r" b="b"/>
            <a:pathLst>
              <a:path w="209742" h="209742">
                <a:moveTo>
                  <a:pt x="0" y="0"/>
                </a:moveTo>
                <a:lnTo>
                  <a:pt x="209742" y="0"/>
                </a:lnTo>
                <a:lnTo>
                  <a:pt x="209742" y="209742"/>
                </a:lnTo>
                <a:lnTo>
                  <a:pt x="0" y="2097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7" name="Group 7"/>
          <p:cNvGrpSpPr/>
          <p:nvPr/>
        </p:nvGrpSpPr>
        <p:grpSpPr>
          <a:xfrm rot="-5400000">
            <a:off x="3949917" y="4218030"/>
            <a:ext cx="47625" cy="5755860"/>
            <a:chOff x="0" y="0"/>
            <a:chExt cx="12543" cy="1515947"/>
          </a:xfrm>
        </p:grpSpPr>
        <p:sp>
          <p:nvSpPr>
            <p:cNvPr id="8" name="Freeform 8"/>
            <p:cNvSpPr/>
            <p:nvPr/>
          </p:nvSpPr>
          <p:spPr>
            <a:xfrm>
              <a:off x="0" y="0"/>
              <a:ext cx="12543" cy="1515947"/>
            </a:xfrm>
            <a:custGeom>
              <a:avLst/>
              <a:gdLst/>
              <a:ahLst/>
              <a:cxnLst/>
              <a:rect l="l" t="t" r="r" b="b"/>
              <a:pathLst>
                <a:path w="12543" h="1515947">
                  <a:moveTo>
                    <a:pt x="6272" y="0"/>
                  </a:moveTo>
                  <a:lnTo>
                    <a:pt x="6272" y="0"/>
                  </a:lnTo>
                  <a:cubicBezTo>
                    <a:pt x="7935" y="0"/>
                    <a:pt x="9530" y="661"/>
                    <a:pt x="10706" y="1837"/>
                  </a:cubicBezTo>
                  <a:cubicBezTo>
                    <a:pt x="11882" y="3013"/>
                    <a:pt x="12543" y="4608"/>
                    <a:pt x="12543" y="6272"/>
                  </a:cubicBezTo>
                  <a:lnTo>
                    <a:pt x="12543" y="1509675"/>
                  </a:lnTo>
                  <a:cubicBezTo>
                    <a:pt x="12543" y="1511338"/>
                    <a:pt x="11882" y="1512934"/>
                    <a:pt x="10706" y="1514110"/>
                  </a:cubicBezTo>
                  <a:cubicBezTo>
                    <a:pt x="9530" y="1515286"/>
                    <a:pt x="7935" y="1515947"/>
                    <a:pt x="6272" y="1515947"/>
                  </a:cubicBezTo>
                  <a:lnTo>
                    <a:pt x="6272" y="1515947"/>
                  </a:lnTo>
                  <a:cubicBezTo>
                    <a:pt x="4608" y="1515947"/>
                    <a:pt x="3013" y="1515286"/>
                    <a:pt x="1837" y="1514110"/>
                  </a:cubicBezTo>
                  <a:cubicBezTo>
                    <a:pt x="661" y="1512934"/>
                    <a:pt x="0" y="1511338"/>
                    <a:pt x="0" y="1509675"/>
                  </a:cubicBezTo>
                  <a:lnTo>
                    <a:pt x="0" y="6272"/>
                  </a:lnTo>
                  <a:cubicBezTo>
                    <a:pt x="0" y="4608"/>
                    <a:pt x="661" y="3013"/>
                    <a:pt x="1837" y="1837"/>
                  </a:cubicBezTo>
                  <a:cubicBezTo>
                    <a:pt x="3013" y="661"/>
                    <a:pt x="4608" y="0"/>
                    <a:pt x="6272" y="0"/>
                  </a:cubicBezTo>
                  <a:close/>
                </a:path>
              </a:pathLst>
            </a:custGeom>
            <a:solidFill>
              <a:srgbClr val="A6A6A6"/>
            </a:solidFill>
          </p:spPr>
        </p:sp>
        <p:sp>
          <p:nvSpPr>
            <p:cNvPr id="9" name="TextBox 9"/>
            <p:cNvSpPr txBox="1"/>
            <p:nvPr/>
          </p:nvSpPr>
          <p:spPr>
            <a:xfrm>
              <a:off x="0" y="-38100"/>
              <a:ext cx="12543" cy="1554047"/>
            </a:xfrm>
            <a:prstGeom prst="rect">
              <a:avLst/>
            </a:prstGeom>
          </p:spPr>
          <p:txBody>
            <a:bodyPr lIns="50800" tIns="50800" rIns="50800" bIns="50800" rtlCol="0" anchor="ctr"/>
            <a:lstStyle/>
            <a:p>
              <a:pPr algn="ctr">
                <a:lnSpc>
                  <a:spcPts val="2659"/>
                </a:lnSpc>
              </a:pPr>
              <a:endParaRPr/>
            </a:p>
          </p:txBody>
        </p:sp>
      </p:grpSp>
      <p:grpSp>
        <p:nvGrpSpPr>
          <p:cNvPr id="19" name="Group 19"/>
          <p:cNvGrpSpPr/>
          <p:nvPr/>
        </p:nvGrpSpPr>
        <p:grpSpPr>
          <a:xfrm>
            <a:off x="1028700" y="2135263"/>
            <a:ext cx="5734162" cy="3441644"/>
            <a:chOff x="0" y="0"/>
            <a:chExt cx="6350000" cy="3811270"/>
          </a:xfrm>
        </p:grpSpPr>
        <p:sp>
          <p:nvSpPr>
            <p:cNvPr id="20" name="Freeform 20"/>
            <p:cNvSpPr/>
            <p:nvPr/>
          </p:nvSpPr>
          <p:spPr>
            <a:xfrm>
              <a:off x="0" y="0"/>
              <a:ext cx="6350000" cy="3811270"/>
            </a:xfrm>
            <a:custGeom>
              <a:avLst/>
              <a:gdLst/>
              <a:ahLst/>
              <a:cxnLst/>
              <a:rect l="l" t="t" r="r" b="b"/>
              <a:pathLst>
                <a:path w="6350000" h="3811270">
                  <a:moveTo>
                    <a:pt x="1648460" y="0"/>
                  </a:moveTo>
                  <a:lnTo>
                    <a:pt x="5812790" y="0"/>
                  </a:lnTo>
                  <a:cubicBezTo>
                    <a:pt x="6109970" y="0"/>
                    <a:pt x="6350000" y="240030"/>
                    <a:pt x="6350000" y="537210"/>
                  </a:cubicBezTo>
                  <a:lnTo>
                    <a:pt x="6350000" y="2466340"/>
                  </a:lnTo>
                  <a:cubicBezTo>
                    <a:pt x="6350000" y="2763520"/>
                    <a:pt x="6109970" y="3003550"/>
                    <a:pt x="5812790" y="3003550"/>
                  </a:cubicBezTo>
                  <a:lnTo>
                    <a:pt x="4751070" y="3003550"/>
                  </a:lnTo>
                  <a:cubicBezTo>
                    <a:pt x="4587240" y="3003550"/>
                    <a:pt x="4431030" y="3078480"/>
                    <a:pt x="4329430" y="3208020"/>
                  </a:cubicBezTo>
                  <a:lnTo>
                    <a:pt x="4013200" y="3606800"/>
                  </a:lnTo>
                  <a:cubicBezTo>
                    <a:pt x="3911600" y="3735070"/>
                    <a:pt x="3756660" y="3811270"/>
                    <a:pt x="3591560" y="3811270"/>
                  </a:cubicBezTo>
                  <a:lnTo>
                    <a:pt x="537210" y="3811270"/>
                  </a:lnTo>
                  <a:cubicBezTo>
                    <a:pt x="240030" y="3811270"/>
                    <a:pt x="0" y="3571240"/>
                    <a:pt x="0" y="3274060"/>
                  </a:cubicBezTo>
                  <a:lnTo>
                    <a:pt x="0" y="1375410"/>
                  </a:lnTo>
                  <a:cubicBezTo>
                    <a:pt x="0" y="1206500"/>
                    <a:pt x="78740" y="1047750"/>
                    <a:pt x="213360" y="946150"/>
                  </a:cubicBezTo>
                  <a:lnTo>
                    <a:pt x="1324610" y="107950"/>
                  </a:lnTo>
                  <a:cubicBezTo>
                    <a:pt x="1417320" y="38100"/>
                    <a:pt x="1531620" y="0"/>
                    <a:pt x="1648460" y="0"/>
                  </a:cubicBezTo>
                  <a:close/>
                </a:path>
              </a:pathLst>
            </a:custGeom>
            <a:blipFill>
              <a:blip r:embed="rId6"/>
              <a:stretch>
                <a:fillRect t="-5502" b="-5502"/>
              </a:stretch>
            </a:blipFill>
          </p:spPr>
        </p:sp>
      </p:grpSp>
      <p:grpSp>
        <p:nvGrpSpPr>
          <p:cNvPr id="21" name="Group 21"/>
          <p:cNvGrpSpPr/>
          <p:nvPr/>
        </p:nvGrpSpPr>
        <p:grpSpPr>
          <a:xfrm>
            <a:off x="15925800" y="5974464"/>
            <a:ext cx="3358387" cy="4731455"/>
            <a:chOff x="0" y="0"/>
            <a:chExt cx="4507230" cy="6350000"/>
          </a:xfrm>
        </p:grpSpPr>
        <p:sp>
          <p:nvSpPr>
            <p:cNvPr id="22" name="Freeform 22"/>
            <p:cNvSpPr/>
            <p:nvPr/>
          </p:nvSpPr>
          <p:spPr>
            <a:xfrm>
              <a:off x="0" y="0"/>
              <a:ext cx="4505960" cy="6350000"/>
            </a:xfrm>
            <a:custGeom>
              <a:avLst/>
              <a:gdLst/>
              <a:ahLst/>
              <a:cxnLst/>
              <a:rect l="l" t="t" r="r" b="b"/>
              <a:pathLst>
                <a:path w="4505960" h="6350000">
                  <a:moveTo>
                    <a:pt x="0" y="561340"/>
                  </a:moveTo>
                  <a:lnTo>
                    <a:pt x="0" y="3961130"/>
                  </a:lnTo>
                  <a:cubicBezTo>
                    <a:pt x="0" y="4272280"/>
                    <a:pt x="252730" y="4523740"/>
                    <a:pt x="562610" y="4522470"/>
                  </a:cubicBezTo>
                  <a:cubicBezTo>
                    <a:pt x="873760" y="4521200"/>
                    <a:pt x="1126490" y="4773930"/>
                    <a:pt x="1125220" y="5085080"/>
                  </a:cubicBezTo>
                  <a:lnTo>
                    <a:pt x="1123950" y="5787390"/>
                  </a:lnTo>
                  <a:cubicBezTo>
                    <a:pt x="1123950" y="6098540"/>
                    <a:pt x="1375410" y="6350000"/>
                    <a:pt x="1685290" y="6350000"/>
                  </a:cubicBezTo>
                  <a:lnTo>
                    <a:pt x="3944620" y="6350000"/>
                  </a:lnTo>
                  <a:cubicBezTo>
                    <a:pt x="4254500" y="6350000"/>
                    <a:pt x="4505960" y="6098540"/>
                    <a:pt x="4505960" y="5788660"/>
                  </a:cubicBezTo>
                  <a:lnTo>
                    <a:pt x="4505960" y="2679700"/>
                  </a:lnTo>
                  <a:cubicBezTo>
                    <a:pt x="4505960" y="2494280"/>
                    <a:pt x="4414520" y="2321560"/>
                    <a:pt x="4262120" y="2217420"/>
                  </a:cubicBezTo>
                  <a:lnTo>
                    <a:pt x="1184910" y="99060"/>
                  </a:lnTo>
                  <a:cubicBezTo>
                    <a:pt x="1090930" y="34290"/>
                    <a:pt x="980440" y="0"/>
                    <a:pt x="866140" y="0"/>
                  </a:cubicBezTo>
                  <a:lnTo>
                    <a:pt x="561340" y="0"/>
                  </a:lnTo>
                  <a:cubicBezTo>
                    <a:pt x="251460" y="0"/>
                    <a:pt x="0" y="251460"/>
                    <a:pt x="0" y="561340"/>
                  </a:cubicBezTo>
                  <a:close/>
                </a:path>
              </a:pathLst>
            </a:custGeom>
            <a:blipFill>
              <a:blip r:embed="rId7"/>
              <a:stretch>
                <a:fillRect l="-56467" r="-56467"/>
              </a:stretch>
            </a:blipFill>
          </p:spPr>
        </p:sp>
      </p:grpSp>
      <p:sp>
        <p:nvSpPr>
          <p:cNvPr id="29" name="TextBox 29"/>
          <p:cNvSpPr txBox="1"/>
          <p:nvPr/>
        </p:nvSpPr>
        <p:spPr>
          <a:xfrm>
            <a:off x="913039" y="7353300"/>
            <a:ext cx="13601700" cy="2738250"/>
          </a:xfrm>
          <a:prstGeom prst="rect">
            <a:avLst/>
          </a:prstGeom>
        </p:spPr>
        <p:txBody>
          <a:bodyPr wrap="square" lIns="0" tIns="0" rIns="0" bIns="0" rtlCol="0" anchor="t">
            <a:spAutoFit/>
          </a:bodyPr>
          <a:lstStyle/>
          <a:p>
            <a:pPr algn="l">
              <a:lnSpc>
                <a:spcPts val="10615"/>
              </a:lnSpc>
            </a:pPr>
            <a:r>
              <a:rPr lang="en-US" sz="10000" b="1" spc="-721" dirty="0">
                <a:solidFill>
                  <a:srgbClr val="1B1B1B"/>
                </a:solidFill>
                <a:latin typeface="Telegraf Medium"/>
                <a:ea typeface="Telegraf Medium"/>
                <a:cs typeface="Telegraf Medium"/>
                <a:sym typeface="Telegraf Medium"/>
              </a:rPr>
              <a:t>Thank You FOR YOUR LISTENING </a:t>
            </a:r>
          </a:p>
        </p:txBody>
      </p:sp>
      <p:sp>
        <p:nvSpPr>
          <p:cNvPr id="30" name="TextBox 30"/>
          <p:cNvSpPr txBox="1"/>
          <p:nvPr/>
        </p:nvSpPr>
        <p:spPr>
          <a:xfrm>
            <a:off x="1387797" y="371815"/>
            <a:ext cx="1618180" cy="259715"/>
          </a:xfrm>
          <a:prstGeom prst="rect">
            <a:avLst/>
          </a:prstGeom>
        </p:spPr>
        <p:txBody>
          <a:bodyPr lIns="0" tIns="0" rIns="0" bIns="0" rtlCol="0" anchor="t">
            <a:spAutoFit/>
          </a:bodyPr>
          <a:lstStyle/>
          <a:p>
            <a:pPr algn="l">
              <a:lnSpc>
                <a:spcPts val="1960"/>
              </a:lnSpc>
              <a:spcBef>
                <a:spcPct val="0"/>
              </a:spcBef>
            </a:pPr>
            <a:r>
              <a:rPr lang="en-US" sz="1400" b="1" spc="-42">
                <a:solidFill>
                  <a:srgbClr val="FFFFFF"/>
                </a:solidFill>
                <a:latin typeface="Helvetica World Bold"/>
                <a:ea typeface="Helvetica World Bold"/>
                <a:cs typeface="Helvetica World Bold"/>
                <a:sym typeface="Helvetica World Bold"/>
              </a:rPr>
              <a:t>SALFORD &amp; CO.</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627</TotalTime>
  <Words>1651</Words>
  <Application>Microsoft Office PowerPoint</Application>
  <PresentationFormat>Custom</PresentationFormat>
  <Paragraphs>182</Paragraphs>
  <Slides>17</Slides>
  <Notes>0</Notes>
  <HiddenSlides>0</HiddenSlides>
  <MMClips>0</MMClips>
  <ScaleCrop>false</ScaleCrop>
  <HeadingPairs>
    <vt:vector size="6" baseType="variant">
      <vt:variant>
        <vt:lpstr>Fonts Used</vt:lpstr>
      </vt:variant>
      <vt:variant>
        <vt:i4>18</vt:i4>
      </vt:variant>
      <vt:variant>
        <vt:lpstr>Theme</vt:lpstr>
      </vt:variant>
      <vt:variant>
        <vt:i4>1</vt:i4>
      </vt:variant>
      <vt:variant>
        <vt:lpstr>Slide Titles</vt:lpstr>
      </vt:variant>
      <vt:variant>
        <vt:i4>17</vt:i4>
      </vt:variant>
    </vt:vector>
  </HeadingPairs>
  <TitlesOfParts>
    <vt:vector size="36" baseType="lpstr">
      <vt:lpstr>Montserrat Bold</vt:lpstr>
      <vt:lpstr>Telegraf</vt:lpstr>
      <vt:lpstr>Noto Sans</vt:lpstr>
      <vt:lpstr>Arial</vt:lpstr>
      <vt:lpstr>Montserrat</vt:lpstr>
      <vt:lpstr>Segoe UI Black</vt:lpstr>
      <vt:lpstr>Helvetica World Bold</vt:lpstr>
      <vt:lpstr>Noto Sans Bold</vt:lpstr>
      <vt:lpstr>Paytone One</vt:lpstr>
      <vt:lpstr>Helvetica World</vt:lpstr>
      <vt:lpstr>Noto Sans Italics</vt:lpstr>
      <vt:lpstr>Telegraf Medium</vt:lpstr>
      <vt:lpstr>Calibri</vt:lpstr>
      <vt:lpstr>Helvetica World Bold Italics</vt:lpstr>
      <vt:lpstr>Montserrat Italics</vt:lpstr>
      <vt:lpstr>Montserrat Alternates Light</vt:lpstr>
      <vt:lpstr>Montserrat Bold Italics</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and White Modern Artificial Intelligence Presentation</dc:title>
  <dc:creator>Nguyen Le Dung</dc:creator>
  <cp:lastModifiedBy>Nguyen Le Dung</cp:lastModifiedBy>
  <cp:revision>18</cp:revision>
  <dcterms:created xsi:type="dcterms:W3CDTF">2006-08-16T00:00:00Z</dcterms:created>
  <dcterms:modified xsi:type="dcterms:W3CDTF">2026-09-20T09:39:55Z</dcterms:modified>
  <dc:identifier>DAHVXWR3P48</dc:identifier>
</cp:coreProperties>
</file>